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7"/>
  </p:notesMasterIdLst>
  <p:handoutMasterIdLst>
    <p:handoutMasterId r:id="rId68"/>
  </p:handoutMasterIdLst>
  <p:sldIdLst>
    <p:sldId id="354" r:id="rId2"/>
    <p:sldId id="257" r:id="rId3"/>
    <p:sldId id="445" r:id="rId4"/>
    <p:sldId id="316" r:id="rId5"/>
    <p:sldId id="326" r:id="rId6"/>
    <p:sldId id="422" r:id="rId7"/>
    <p:sldId id="423" r:id="rId8"/>
    <p:sldId id="435" r:id="rId9"/>
    <p:sldId id="328" r:id="rId10"/>
    <p:sldId id="436" r:id="rId11"/>
    <p:sldId id="424" r:id="rId12"/>
    <p:sldId id="437" r:id="rId13"/>
    <p:sldId id="438" r:id="rId14"/>
    <p:sldId id="330" r:id="rId15"/>
    <p:sldId id="448" r:id="rId16"/>
    <p:sldId id="368" r:id="rId17"/>
    <p:sldId id="371" r:id="rId18"/>
    <p:sldId id="374" r:id="rId19"/>
    <p:sldId id="373" r:id="rId20"/>
    <p:sldId id="333" r:id="rId21"/>
    <p:sldId id="334" r:id="rId22"/>
    <p:sldId id="338" r:id="rId23"/>
    <p:sldId id="339" r:id="rId24"/>
    <p:sldId id="343" r:id="rId25"/>
    <p:sldId id="376" r:id="rId26"/>
    <p:sldId id="341" r:id="rId27"/>
    <p:sldId id="379" r:id="rId28"/>
    <p:sldId id="381" r:id="rId29"/>
    <p:sldId id="382" r:id="rId30"/>
    <p:sldId id="439" r:id="rId31"/>
    <p:sldId id="446" r:id="rId32"/>
    <p:sldId id="384" r:id="rId33"/>
    <p:sldId id="440" r:id="rId34"/>
    <p:sldId id="418" r:id="rId35"/>
    <p:sldId id="443" r:id="rId36"/>
    <p:sldId id="388" r:id="rId37"/>
    <p:sldId id="390" r:id="rId38"/>
    <p:sldId id="391" r:id="rId39"/>
    <p:sldId id="392" r:id="rId40"/>
    <p:sldId id="420" r:id="rId41"/>
    <p:sldId id="394" r:id="rId42"/>
    <p:sldId id="431" r:id="rId43"/>
    <p:sldId id="395" r:id="rId44"/>
    <p:sldId id="397" r:id="rId45"/>
    <p:sldId id="399" r:id="rId46"/>
    <p:sldId id="400" r:id="rId47"/>
    <p:sldId id="401" r:id="rId48"/>
    <p:sldId id="402" r:id="rId49"/>
    <p:sldId id="403" r:id="rId50"/>
    <p:sldId id="405" r:id="rId51"/>
    <p:sldId id="406" r:id="rId52"/>
    <p:sldId id="407" r:id="rId53"/>
    <p:sldId id="408" r:id="rId54"/>
    <p:sldId id="411" r:id="rId55"/>
    <p:sldId id="412" r:id="rId56"/>
    <p:sldId id="409" r:id="rId57"/>
    <p:sldId id="410" r:id="rId58"/>
    <p:sldId id="432" r:id="rId59"/>
    <p:sldId id="425" r:id="rId60"/>
    <p:sldId id="426" r:id="rId61"/>
    <p:sldId id="430" r:id="rId62"/>
    <p:sldId id="441" r:id="rId63"/>
    <p:sldId id="429" r:id="rId64"/>
    <p:sldId id="442" r:id="rId65"/>
    <p:sldId id="415" r:id="rId6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92C8683-BABE-4806-9AA1-32C02436ED70}">
          <p14:sldIdLst>
            <p14:sldId id="354"/>
            <p14:sldId id="257"/>
            <p14:sldId id="445"/>
            <p14:sldId id="316"/>
            <p14:sldId id="326"/>
            <p14:sldId id="422"/>
            <p14:sldId id="423"/>
            <p14:sldId id="435"/>
            <p14:sldId id="328"/>
            <p14:sldId id="436"/>
            <p14:sldId id="424"/>
            <p14:sldId id="437"/>
            <p14:sldId id="438"/>
            <p14:sldId id="330"/>
            <p14:sldId id="448"/>
            <p14:sldId id="368"/>
            <p14:sldId id="371"/>
            <p14:sldId id="374"/>
            <p14:sldId id="373"/>
            <p14:sldId id="333"/>
            <p14:sldId id="334"/>
            <p14:sldId id="338"/>
            <p14:sldId id="339"/>
            <p14:sldId id="343"/>
            <p14:sldId id="376"/>
            <p14:sldId id="341"/>
            <p14:sldId id="379"/>
            <p14:sldId id="381"/>
            <p14:sldId id="382"/>
            <p14:sldId id="439"/>
            <p14:sldId id="446"/>
            <p14:sldId id="384"/>
            <p14:sldId id="440"/>
            <p14:sldId id="418"/>
            <p14:sldId id="443"/>
            <p14:sldId id="388"/>
            <p14:sldId id="390"/>
            <p14:sldId id="391"/>
            <p14:sldId id="392"/>
            <p14:sldId id="420"/>
            <p14:sldId id="394"/>
            <p14:sldId id="431"/>
            <p14:sldId id="395"/>
            <p14:sldId id="397"/>
            <p14:sldId id="399"/>
            <p14:sldId id="400"/>
            <p14:sldId id="401"/>
            <p14:sldId id="402"/>
            <p14:sldId id="403"/>
            <p14:sldId id="405"/>
            <p14:sldId id="406"/>
            <p14:sldId id="407"/>
            <p14:sldId id="408"/>
            <p14:sldId id="411"/>
            <p14:sldId id="412"/>
            <p14:sldId id="409"/>
            <p14:sldId id="410"/>
            <p14:sldId id="432"/>
            <p14:sldId id="425"/>
            <p14:sldId id="426"/>
            <p14:sldId id="430"/>
            <p14:sldId id="441"/>
            <p14:sldId id="429"/>
            <p14:sldId id="442"/>
            <p14:sldId id="4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9" autoAdjust="0"/>
    <p:restoredTop sz="99834" autoAdjust="0"/>
  </p:normalViewPr>
  <p:slideViewPr>
    <p:cSldViewPr>
      <p:cViewPr varScale="1">
        <p:scale>
          <a:sx n="60" d="100"/>
          <a:sy n="60" d="100"/>
        </p:scale>
        <p:origin x="1260"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004"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B53B2E4B-31C9-4D7D-819F-B31F5A191EC6}" type="datetimeFigureOut">
              <a:rPr lang="en-US" smtClean="0"/>
              <a:t>1/25/2018</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B93AE21C-D5BB-4BC3-81A5-A6BD1CA5B85C}" type="slidenum">
              <a:rPr lang="en-US" smtClean="0"/>
              <a:t>‹#›</a:t>
            </a:fld>
            <a:endParaRPr lang="en-US"/>
          </a:p>
        </p:txBody>
      </p:sp>
    </p:spTree>
    <p:extLst>
      <p:ext uri="{BB962C8B-B14F-4D97-AF65-F5344CB8AC3E}">
        <p14:creationId xmlns:p14="http://schemas.microsoft.com/office/powerpoint/2010/main" val="142560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7EDA95A1-F139-4127-81BF-C620BE4EAF79}" type="datetimeFigureOut">
              <a:rPr lang="en-US" smtClean="0"/>
              <a:t>1/25/2018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D70ACE79-1949-431B-8E6F-E83CAE4313EF}" type="slidenum">
              <a:rPr lang="en-US" smtClean="0"/>
              <a:t>‹#›</a:t>
            </a:fld>
            <a:endParaRPr lang="en-US"/>
          </a:p>
        </p:txBody>
      </p:sp>
    </p:spTree>
    <p:extLst>
      <p:ext uri="{BB962C8B-B14F-4D97-AF65-F5344CB8AC3E}">
        <p14:creationId xmlns:p14="http://schemas.microsoft.com/office/powerpoint/2010/main" val="3924816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0E3B0-E064-46DA-BFAC-A2BEE30A240F}" type="datetime1">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68367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BB3F5E-C828-48F3-AA06-076DA72D8EEB}" type="datetime1">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81674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6C4944-160B-44F5-82C7-8EA64537F077}" type="datetime1">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99076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726E0-0DF1-4680-AD2F-1BC7968D5AD5}" type="datetime1">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80678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4E5B1F-4B2B-4154-8343-4F97BF8D3FB8}" type="datetime1">
              <a:rPr lang="en-US" smtClean="0"/>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5725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80CDDB-556A-423B-B03F-CEC4437A26D6}" type="datetime1">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24934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032C7-8AE1-4302-B0C2-D44C123B981A}" type="datetime1">
              <a:rPr lang="en-US" smtClean="0"/>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85435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1D312D-72CC-4691-928B-4D1483471DE6}" type="datetime1">
              <a:rPr lang="en-US" smtClean="0"/>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14285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2694B-1161-45EC-88DB-716F67815B7A}" type="datetime1">
              <a:rPr lang="en-US" smtClean="0"/>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27758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12638-9EBC-42E8-A551-06F04D588F59}" type="datetime1">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11423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375E27-08E0-4A6B-B69A-8A38ACD7DD39}" type="datetime1">
              <a:rPr lang="en-US" smtClean="0"/>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27756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166DA-D6D5-44B8-B68B-BC0C5DC6534D}" type="datetime1">
              <a:rPr lang="en-US" smtClean="0"/>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0E2E-0E7F-4F8B-A26C-98CE2F063FA9}" type="slidenum">
              <a:rPr lang="en-US" smtClean="0"/>
              <a:t>‹#›</a:t>
            </a:fld>
            <a:endParaRPr lang="en-US"/>
          </a:p>
        </p:txBody>
      </p:sp>
    </p:spTree>
    <p:extLst>
      <p:ext uri="{BB962C8B-B14F-4D97-AF65-F5344CB8AC3E}">
        <p14:creationId xmlns:p14="http://schemas.microsoft.com/office/powerpoint/2010/main" val="717129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in.jpg"/>
          <p:cNvPicPr>
            <a:picLocks noChangeAspect="1"/>
          </p:cNvPicPr>
          <p:nvPr/>
        </p:nvPicPr>
        <p:blipFill>
          <a:blip r:embed="rId2" cstate="print"/>
          <a:stretch>
            <a:fillRect/>
          </a:stretch>
        </p:blipFill>
        <p:spPr>
          <a:xfrm>
            <a:off x="0" y="0"/>
            <a:ext cx="9144000" cy="6854952"/>
          </a:xfrm>
          <a:prstGeom prst="rect">
            <a:avLst/>
          </a:prstGeom>
        </p:spPr>
      </p:pic>
      <p:sp>
        <p:nvSpPr>
          <p:cNvPr id="4" name="TextBox 3"/>
          <p:cNvSpPr txBox="1"/>
          <p:nvPr/>
        </p:nvSpPr>
        <p:spPr>
          <a:xfrm>
            <a:off x="549166" y="958901"/>
            <a:ext cx="8518634" cy="1200329"/>
          </a:xfrm>
          <a:prstGeom prst="rect">
            <a:avLst/>
          </a:prstGeom>
          <a:noFill/>
        </p:spPr>
        <p:txBody>
          <a:bodyPr wrap="square" rtlCol="0">
            <a:spAutoFit/>
          </a:bodyPr>
          <a:lstStyle/>
          <a:p>
            <a:pPr algn="ctr"/>
            <a:r>
              <a:rPr lang="en-US" sz="3600" b="1" dirty="0" smtClean="0">
                <a:solidFill>
                  <a:srgbClr val="00B050"/>
                </a:solidFill>
                <a:latin typeface="Book Antiqua" panose="02040602050305030304" pitchFamily="18" charset="0"/>
              </a:rPr>
              <a:t>MOST SIGNIFICANT CHANGES</a:t>
            </a:r>
            <a:endParaRPr lang="en-US" sz="3600" b="1" dirty="0">
              <a:solidFill>
                <a:srgbClr val="00B050"/>
              </a:solidFill>
              <a:latin typeface="Book Antiqua" panose="02040602050305030304" pitchFamily="18" charset="0"/>
            </a:endParaRPr>
          </a:p>
          <a:p>
            <a:pPr algn="ctr"/>
            <a:r>
              <a:rPr lang="en-US" sz="3600" b="1" dirty="0" smtClean="0">
                <a:solidFill>
                  <a:srgbClr val="C00000"/>
                </a:solidFill>
                <a:latin typeface="Book Antiqua" panose="02040602050305030304" pitchFamily="18" charset="0"/>
              </a:rPr>
              <a:t>(OVERVIEW)</a:t>
            </a:r>
            <a:endParaRPr lang="en-US" sz="3600" b="1" dirty="0" smtClean="0">
              <a:solidFill>
                <a:srgbClr val="0070C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1</a:t>
            </a:fld>
            <a:endParaRPr lang="en-US"/>
          </a:p>
        </p:txBody>
      </p:sp>
      <p:sp>
        <p:nvSpPr>
          <p:cNvPr id="5" name="Rectangle 4"/>
          <p:cNvSpPr/>
          <p:nvPr/>
        </p:nvSpPr>
        <p:spPr>
          <a:xfrm>
            <a:off x="1196866" y="2286000"/>
            <a:ext cx="7337534" cy="2800767"/>
          </a:xfrm>
          <a:prstGeom prst="rect">
            <a:avLst/>
          </a:prstGeom>
        </p:spPr>
        <p:txBody>
          <a:bodyPr wrap="square">
            <a:spAutoFit/>
          </a:bodyPr>
          <a:lstStyle/>
          <a:p>
            <a:pPr algn="ctr"/>
            <a:r>
              <a:rPr lang="en-US" sz="3600" b="1" dirty="0">
                <a:solidFill>
                  <a:srgbClr val="0070C0"/>
                </a:solidFill>
                <a:latin typeface="Book Antiqua" panose="02040602050305030304" pitchFamily="18" charset="0"/>
              </a:rPr>
              <a:t>THE COMPANIES ACT, </a:t>
            </a:r>
            <a:r>
              <a:rPr lang="en-US" sz="3600" b="1" dirty="0" smtClean="0">
                <a:solidFill>
                  <a:srgbClr val="0070C0"/>
                </a:solidFill>
                <a:latin typeface="Book Antiqua" panose="02040602050305030304" pitchFamily="18" charset="0"/>
              </a:rPr>
              <a:t>2017</a:t>
            </a:r>
          </a:p>
          <a:p>
            <a:pPr algn="ctr"/>
            <a:r>
              <a:rPr lang="en-US" sz="2800" b="1" dirty="0" smtClean="0">
                <a:solidFill>
                  <a:srgbClr val="0070C0"/>
                </a:solidFill>
                <a:latin typeface="Book Antiqua" panose="02040602050305030304" pitchFamily="18" charset="0"/>
              </a:rPr>
              <a:t>by </a:t>
            </a:r>
          </a:p>
          <a:p>
            <a:pPr algn="ctr"/>
            <a:r>
              <a:rPr lang="en-US" sz="2800" b="1" dirty="0" smtClean="0">
                <a:solidFill>
                  <a:srgbClr val="0070C0"/>
                </a:solidFill>
                <a:latin typeface="Book Antiqua" panose="02040602050305030304" pitchFamily="18" charset="0"/>
              </a:rPr>
              <a:t>Jawed Hussain</a:t>
            </a:r>
          </a:p>
          <a:p>
            <a:pPr algn="ctr"/>
            <a:r>
              <a:rPr lang="en-US" sz="2800" b="1" dirty="0" smtClean="0">
                <a:solidFill>
                  <a:srgbClr val="0070C0"/>
                </a:solidFill>
                <a:latin typeface="Book Antiqua" panose="02040602050305030304" pitchFamily="18" charset="0"/>
              </a:rPr>
              <a:t>Registrar </a:t>
            </a:r>
            <a:r>
              <a:rPr lang="en-US" sz="2800" b="1" smtClean="0">
                <a:solidFill>
                  <a:srgbClr val="0070C0"/>
                </a:solidFill>
                <a:latin typeface="Book Antiqua" panose="02040602050305030304" pitchFamily="18" charset="0"/>
              </a:rPr>
              <a:t>Modaraba/Executive Director </a:t>
            </a:r>
            <a:r>
              <a:rPr lang="en-US" sz="2800" b="1" dirty="0" smtClean="0">
                <a:solidFill>
                  <a:srgbClr val="0070C0"/>
                </a:solidFill>
                <a:latin typeface="Book Antiqua" panose="02040602050305030304" pitchFamily="18" charset="0"/>
              </a:rPr>
              <a:t>SECP</a:t>
            </a:r>
          </a:p>
          <a:p>
            <a:pPr algn="ctr"/>
            <a:endParaRPr lang="en-US" sz="2800" b="1" dirty="0" smtClean="0">
              <a:solidFill>
                <a:srgbClr val="0070C0"/>
              </a:solidFill>
              <a:latin typeface="Book Antiqua" panose="02040602050305030304" pitchFamily="18" charset="0"/>
            </a:endParaRPr>
          </a:p>
        </p:txBody>
      </p:sp>
    </p:spTree>
    <p:extLst>
      <p:ext uri="{BB962C8B-B14F-4D97-AF65-F5344CB8AC3E}">
        <p14:creationId xmlns:p14="http://schemas.microsoft.com/office/powerpoint/2010/main" val="235978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609600"/>
          </a:xfrm>
        </p:spPr>
        <p:txBody>
          <a:bodyPr>
            <a:normAutofit fontScale="90000"/>
          </a:bodyPr>
          <a:lstStyle/>
          <a:p>
            <a:r>
              <a:rPr lang="en-US" sz="3600" dirty="0" smtClean="0">
                <a:solidFill>
                  <a:srgbClr val="00B050"/>
                </a:solidFill>
              </a:rPr>
              <a:t>OVERVIEW</a:t>
            </a:r>
            <a:endParaRPr lang="en-AU" sz="3600" dirty="0">
              <a:solidFill>
                <a:srgbClr val="00B050"/>
              </a:solidFill>
              <a:latin typeface="Book Antiqua" panose="02040602050305030304" pitchFamily="18" charset="0"/>
            </a:endParaRPr>
          </a:p>
        </p:txBody>
      </p:sp>
      <p:sp>
        <p:nvSpPr>
          <p:cNvPr id="5" name="Rectangle 4"/>
          <p:cNvSpPr/>
          <p:nvPr/>
        </p:nvSpPr>
        <p:spPr>
          <a:xfrm>
            <a:off x="609600" y="762000"/>
            <a:ext cx="7620000" cy="5909310"/>
          </a:xfrm>
          <a:prstGeom prst="rect">
            <a:avLst/>
          </a:prstGeom>
        </p:spPr>
        <p:txBody>
          <a:bodyPr wrap="square">
            <a:spAutoFit/>
          </a:bodyPr>
          <a:lstStyle/>
          <a:p>
            <a:pPr algn="ctr"/>
            <a:r>
              <a:rPr lang="en-US" b="1" dirty="0" smtClean="0">
                <a:solidFill>
                  <a:srgbClr val="00B050"/>
                </a:solidFill>
                <a:latin typeface="Book Antiqua" panose="02040602050305030304" pitchFamily="18" charset="0"/>
              </a:rPr>
              <a:t> (</a:t>
            </a:r>
            <a:r>
              <a:rPr lang="en-US" b="1" dirty="0">
                <a:solidFill>
                  <a:srgbClr val="00B050"/>
                </a:solidFill>
                <a:latin typeface="Book Antiqua" panose="02040602050305030304" pitchFamily="18" charset="0"/>
              </a:rPr>
              <a:t>Section 2)</a:t>
            </a:r>
            <a:endParaRPr lang="en-AU" dirty="0">
              <a:latin typeface="Book Antiqua" panose="02040602050305030304" pitchFamily="18" charset="0"/>
            </a:endParaRPr>
          </a:p>
          <a:p>
            <a:pPr algn="ctr"/>
            <a:r>
              <a:rPr lang="en-US" b="1" dirty="0" smtClean="0">
                <a:solidFill>
                  <a:srgbClr val="00B050"/>
                </a:solidFill>
                <a:latin typeface="Book Antiqua" panose="02040602050305030304" pitchFamily="18" charset="0"/>
              </a:rPr>
              <a:t>NEW DEFINITIONS </a:t>
            </a:r>
          </a:p>
          <a:p>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Chief financial officer </a:t>
            </a:r>
            <a:r>
              <a:rPr lang="en-US" dirty="0">
                <a:solidFill>
                  <a:srgbClr val="FF0000"/>
                </a:solidFill>
                <a:latin typeface="Book Antiqua" panose="02040602050305030304" pitchFamily="18" charset="0"/>
              </a:rPr>
              <a:t>(clause 15)</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Company law </a:t>
            </a:r>
            <a:r>
              <a:rPr lang="en-US" dirty="0">
                <a:solidFill>
                  <a:srgbClr val="FF0000"/>
                </a:solidFill>
                <a:latin typeface="Book Antiqua" panose="02040602050305030304" pitchFamily="18" charset="0"/>
              </a:rPr>
              <a:t>(clause 18)</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Cost and Management Accounts </a:t>
            </a:r>
            <a:r>
              <a:rPr lang="en-US" dirty="0">
                <a:solidFill>
                  <a:srgbClr val="FF0000"/>
                </a:solidFill>
                <a:latin typeface="Book Antiqua" panose="02040602050305030304" pitchFamily="18" charset="0"/>
              </a:rPr>
              <a:t>( clause 22) </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Document </a:t>
            </a:r>
            <a:r>
              <a:rPr lang="en-US" dirty="0">
                <a:solidFill>
                  <a:srgbClr val="FF0000"/>
                </a:solidFill>
                <a:latin typeface="Book Antiqua" panose="02040602050305030304" pitchFamily="18" charset="0"/>
              </a:rPr>
              <a:t>( clause 26)</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solidFill>
                  <a:srgbClr val="FFC000"/>
                </a:solidFill>
                <a:latin typeface="Book Antiqua" panose="02040602050305030304" pitchFamily="18" charset="0"/>
              </a:rPr>
              <a:t>E-service </a:t>
            </a:r>
            <a:r>
              <a:rPr lang="en-US" dirty="0">
                <a:solidFill>
                  <a:srgbClr val="FFC000"/>
                </a:solidFill>
                <a:latin typeface="Book Antiqua" panose="02040602050305030304" pitchFamily="18" charset="0"/>
              </a:rPr>
              <a:t>( clause 27)</a:t>
            </a:r>
          </a:p>
          <a:p>
            <a:pPr marL="285750" indent="-285750">
              <a:buFont typeface="Arial" panose="020B0604020202020204" pitchFamily="34" charset="0"/>
              <a:buChar char="•"/>
            </a:pPr>
            <a:endParaRPr lang="en-US" dirty="0" smtClean="0">
              <a:solidFill>
                <a:srgbClr val="FFC000"/>
              </a:solidFill>
              <a:latin typeface="Book Antiqua" panose="02040602050305030304" pitchFamily="18" charset="0"/>
            </a:endParaRPr>
          </a:p>
          <a:p>
            <a:pPr marL="285750" indent="-285750">
              <a:buFont typeface="Arial" panose="020B0604020202020204" pitchFamily="34" charset="0"/>
              <a:buChar char="•"/>
            </a:pPr>
            <a:r>
              <a:rPr lang="en-US" dirty="0" smtClean="0">
                <a:solidFill>
                  <a:srgbClr val="FFC000"/>
                </a:solidFill>
                <a:latin typeface="Book Antiqua" panose="02040602050305030304" pitchFamily="18" charset="0"/>
              </a:rPr>
              <a:t>Electronic document </a:t>
            </a:r>
            <a:r>
              <a:rPr lang="en-US" dirty="0">
                <a:solidFill>
                  <a:srgbClr val="FFC000"/>
                </a:solidFill>
                <a:latin typeface="Book Antiqua" panose="02040602050305030304" pitchFamily="18" charset="0"/>
              </a:rPr>
              <a:t>( clause 28)</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Employees stock option </a:t>
            </a:r>
            <a:r>
              <a:rPr lang="en-US" dirty="0">
                <a:solidFill>
                  <a:srgbClr val="FF0000"/>
                </a:solidFill>
                <a:latin typeface="Book Antiqua" panose="02040602050305030304" pitchFamily="18" charset="0"/>
              </a:rPr>
              <a:t>( clause 29)</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Expert </a:t>
            </a:r>
            <a:r>
              <a:rPr lang="en-US" dirty="0">
                <a:solidFill>
                  <a:srgbClr val="FF0000"/>
                </a:solidFill>
                <a:latin typeface="Book Antiqua" panose="02040602050305030304" pitchFamily="18" charset="0"/>
              </a:rPr>
              <a:t>( clause 30)</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Financial </a:t>
            </a:r>
            <a:r>
              <a:rPr lang="en-US" dirty="0">
                <a:latin typeface="Book Antiqua" panose="02040602050305030304" pitchFamily="18" charset="0"/>
              </a:rPr>
              <a:t>institution </a:t>
            </a:r>
            <a:r>
              <a:rPr lang="en-US" dirty="0">
                <a:solidFill>
                  <a:srgbClr val="FF0000"/>
                </a:solidFill>
                <a:latin typeface="Book Antiqua" panose="02040602050305030304" pitchFamily="18" charset="0"/>
              </a:rPr>
              <a:t>( clause 31)</a:t>
            </a:r>
          </a:p>
          <a:p>
            <a:pPr marL="285750" lvl="0" indent="-285750">
              <a:buFont typeface="Arial" panose="020B0604020202020204" pitchFamily="34" charset="0"/>
              <a:buChar char="•"/>
            </a:pPr>
            <a:endParaRPr lang="en-US" dirty="0">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2F270E2E-0E7F-4F8B-A26C-98CE2F063FA9}" type="slidenum">
              <a:rPr lang="en-US" smtClean="0"/>
              <a:t>10</a:t>
            </a:fld>
            <a:endParaRPr lang="en-US"/>
          </a:p>
        </p:txBody>
      </p:sp>
    </p:spTree>
    <p:extLst>
      <p:ext uri="{BB962C8B-B14F-4D97-AF65-F5344CB8AC3E}">
        <p14:creationId xmlns:p14="http://schemas.microsoft.com/office/powerpoint/2010/main" val="925793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0"/>
            <a:ext cx="9144019" cy="6854966"/>
          </a:xfrm>
          <a:prstGeom prst="rect">
            <a:avLst/>
          </a:prstGeom>
          <a:noFill/>
          <a:ln>
            <a:noFill/>
          </a:ln>
        </p:spPr>
      </p:pic>
      <p:sp>
        <p:nvSpPr>
          <p:cNvPr id="2" name="Title 1"/>
          <p:cNvSpPr>
            <a:spLocks noGrp="1"/>
          </p:cNvSpPr>
          <p:nvPr>
            <p:ph type="title"/>
          </p:nvPr>
        </p:nvSpPr>
        <p:spPr>
          <a:xfrm>
            <a:off x="457200" y="76201"/>
            <a:ext cx="8229600" cy="395748"/>
          </a:xfrm>
        </p:spPr>
        <p:txBody>
          <a:bodyPr>
            <a:normAutofit fontScale="90000"/>
          </a:bodyPr>
          <a:lstStyle/>
          <a:p>
            <a:r>
              <a:rPr lang="en-AU" sz="2700" dirty="0">
                <a:latin typeface="Book Antiqua" panose="02040602050305030304" pitchFamily="18" charset="0"/>
              </a:rPr>
              <a:t/>
            </a:r>
            <a:br>
              <a:rPr lang="en-AU" sz="2700" dirty="0">
                <a:latin typeface="Book Antiqua" panose="02040602050305030304" pitchFamily="18" charset="0"/>
              </a:rPr>
            </a:br>
            <a:r>
              <a:rPr lang="en-US" sz="2700" b="1" dirty="0" smtClean="0">
                <a:solidFill>
                  <a:srgbClr val="00B050"/>
                </a:solidFill>
                <a:latin typeface="Book Antiqua" panose="02040602050305030304" pitchFamily="18" charset="0"/>
              </a:rPr>
              <a:t>NEW </a:t>
            </a:r>
            <a:r>
              <a:rPr lang="en-US" sz="2700" b="1" dirty="0">
                <a:solidFill>
                  <a:srgbClr val="00B050"/>
                </a:solidFill>
                <a:latin typeface="Book Antiqua" panose="02040602050305030304" pitchFamily="18" charset="0"/>
              </a:rPr>
              <a:t>DEFINITIONS </a:t>
            </a:r>
            <a:r>
              <a:rPr lang="en-US" sz="3600" b="1" dirty="0">
                <a:solidFill>
                  <a:srgbClr val="00B050"/>
                </a:solidFill>
                <a:latin typeface="Book Antiqua" panose="02040602050305030304" pitchFamily="18" charset="0"/>
              </a:rPr>
              <a:t/>
            </a:r>
            <a:br>
              <a:rPr lang="en-US" sz="3600" b="1" dirty="0">
                <a:solidFill>
                  <a:srgbClr val="00B050"/>
                </a:solidFill>
                <a:latin typeface="Book Antiqua" panose="02040602050305030304" pitchFamily="18" charset="0"/>
              </a:rPr>
            </a:br>
            <a:r>
              <a:rPr lang="en-US" sz="3600" b="1" dirty="0">
                <a:solidFill>
                  <a:srgbClr val="00B050"/>
                </a:solidFill>
                <a:latin typeface="Book Antiqua" panose="02040602050305030304" pitchFamily="18" charset="0"/>
              </a:rPr>
              <a:t> </a:t>
            </a:r>
            <a:r>
              <a:rPr lang="en-US" sz="2700" b="1" dirty="0">
                <a:solidFill>
                  <a:srgbClr val="00B050"/>
                </a:solidFill>
                <a:latin typeface="Book Antiqua" panose="02040602050305030304" pitchFamily="18" charset="0"/>
              </a:rPr>
              <a:t>(Section 2)</a:t>
            </a:r>
            <a:endParaRPr lang="en-AU" sz="2700" dirty="0">
              <a:solidFill>
                <a:srgbClr val="00B050"/>
              </a:solidFill>
              <a:latin typeface="Book Antiqua" panose="02040602050305030304" pitchFamily="18" charset="0"/>
            </a:endParaRPr>
          </a:p>
        </p:txBody>
      </p:sp>
      <p:sp>
        <p:nvSpPr>
          <p:cNvPr id="5" name="Rectangle 4"/>
          <p:cNvSpPr/>
          <p:nvPr/>
        </p:nvSpPr>
        <p:spPr>
          <a:xfrm>
            <a:off x="457200" y="762000"/>
            <a:ext cx="8686800" cy="5632311"/>
          </a:xfrm>
          <a:prstGeom prst="rect">
            <a:avLst/>
          </a:prstGeom>
        </p:spPr>
        <p:txBody>
          <a:bodyPr wrap="square">
            <a:spAutoFit/>
          </a:bodyPr>
          <a:lstStyle/>
          <a:p>
            <a:pPr marL="285750" indent="-285750">
              <a:buFont typeface="Arial" panose="020B0604020202020204" pitchFamily="34" charset="0"/>
              <a:buChar char="•"/>
            </a:pPr>
            <a:r>
              <a:rPr lang="en-US" dirty="0" smtClean="0">
                <a:latin typeface="Book Antiqua" panose="02040602050305030304" pitchFamily="18" charset="0"/>
              </a:rPr>
              <a:t>Financial Period </a:t>
            </a:r>
            <a:r>
              <a:rPr lang="en-US" dirty="0">
                <a:solidFill>
                  <a:srgbClr val="FF0000"/>
                </a:solidFill>
                <a:latin typeface="Book Antiqua" panose="02040602050305030304" pitchFamily="18" charset="0"/>
              </a:rPr>
              <a:t>( clause 32 )</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solidFill>
                  <a:srgbClr val="FFC000"/>
                </a:solidFill>
                <a:latin typeface="Book Antiqua" panose="02040602050305030304" pitchFamily="18" charset="0"/>
              </a:rPr>
              <a:t>Financial statement </a:t>
            </a:r>
            <a:r>
              <a:rPr lang="en-US" dirty="0">
                <a:solidFill>
                  <a:srgbClr val="FFC000"/>
                </a:solidFill>
                <a:latin typeface="Book Antiqua" panose="02040602050305030304" pitchFamily="18" charset="0"/>
              </a:rPr>
              <a:t>(clause 33</a:t>
            </a:r>
            <a:r>
              <a:rPr lang="en-US" dirty="0">
                <a:solidFill>
                  <a:srgbClr val="FF0000"/>
                </a:solidFill>
                <a:latin typeface="Book Antiqua" panose="02040602050305030304" pitchFamily="18" charset="0"/>
              </a:rPr>
              <a:t>)</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Foreign company </a:t>
            </a:r>
            <a:r>
              <a:rPr lang="en-US" dirty="0">
                <a:solidFill>
                  <a:srgbClr val="FF0000"/>
                </a:solidFill>
                <a:latin typeface="Book Antiqua" panose="02040602050305030304" pitchFamily="18" charset="0"/>
              </a:rPr>
              <a:t>(clause 35)</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Government </a:t>
            </a:r>
            <a:r>
              <a:rPr lang="en-US" dirty="0">
                <a:solidFill>
                  <a:srgbClr val="FF0000"/>
                </a:solidFill>
                <a:latin typeface="Book Antiqua" panose="02040602050305030304" pitchFamily="18" charset="0"/>
              </a:rPr>
              <a:t>(clause 36)</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Holding company </a:t>
            </a:r>
            <a:r>
              <a:rPr lang="en-US" dirty="0">
                <a:solidFill>
                  <a:srgbClr val="FF0000"/>
                </a:solidFill>
                <a:latin typeface="Book Antiqua" panose="02040602050305030304" pitchFamily="18" charset="0"/>
              </a:rPr>
              <a:t>(clause 37)</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Mortgage or charge </a:t>
            </a:r>
            <a:r>
              <a:rPr lang="en-US" dirty="0">
                <a:solidFill>
                  <a:srgbClr val="FF0000"/>
                </a:solidFill>
                <a:latin typeface="Book Antiqua" panose="02040602050305030304" pitchFamily="18" charset="0"/>
              </a:rPr>
              <a:t>(clause 42)</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Net worth </a:t>
            </a:r>
            <a:r>
              <a:rPr lang="en-US" dirty="0">
                <a:solidFill>
                  <a:srgbClr val="FF0000"/>
                </a:solidFill>
                <a:latin typeface="Book Antiqua" panose="02040602050305030304" pitchFamily="18" charset="0"/>
              </a:rPr>
              <a:t>(clause 43)</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Notification </a:t>
            </a:r>
            <a:r>
              <a:rPr lang="en-US" dirty="0">
                <a:solidFill>
                  <a:srgbClr val="FF0000"/>
                </a:solidFill>
                <a:latin typeface="Book Antiqua" panose="02040602050305030304" pitchFamily="18" charset="0"/>
              </a:rPr>
              <a:t>(clause 44)</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Officer </a:t>
            </a:r>
            <a:r>
              <a:rPr lang="en-US" dirty="0">
                <a:solidFill>
                  <a:srgbClr val="FF0000"/>
                </a:solidFill>
                <a:latin typeface="Book Antiqua" panose="02040602050305030304" pitchFamily="18" charset="0"/>
              </a:rPr>
              <a:t>(clause 45</a:t>
            </a:r>
            <a:r>
              <a:rPr lang="en-US" dirty="0" smtClean="0">
                <a:solidFill>
                  <a:srgbClr val="FF0000"/>
                </a:solidFill>
                <a:latin typeface="Book Antiqua" panose="02040602050305030304" pitchFamily="18" charset="0"/>
              </a:rPr>
              <a:t>)</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Ordinary </a:t>
            </a:r>
            <a:r>
              <a:rPr lang="en-US" dirty="0">
                <a:latin typeface="Book Antiqua" panose="02040602050305030304" pitchFamily="18" charset="0"/>
              </a:rPr>
              <a:t>resolution </a:t>
            </a:r>
            <a:r>
              <a:rPr lang="en-US" dirty="0">
                <a:solidFill>
                  <a:srgbClr val="FF0000"/>
                </a:solidFill>
                <a:latin typeface="Book Antiqua" panose="02040602050305030304" pitchFamily="18" charset="0"/>
              </a:rPr>
              <a:t>(clause 46</a:t>
            </a:r>
            <a:r>
              <a:rPr lang="en-US" dirty="0" smtClean="0">
                <a:solidFill>
                  <a:srgbClr val="FF0000"/>
                </a:solidFill>
                <a:latin typeface="Book Antiqua" panose="02040602050305030304" pitchFamily="18" charset="0"/>
              </a:rPr>
              <a:t>)</a:t>
            </a:r>
            <a:endParaRPr lang="en-US" dirty="0">
              <a:solidFill>
                <a:srgbClr val="FF0000"/>
              </a:solidFill>
              <a:latin typeface="Book Antiqua" panose="02040602050305030304" pitchFamily="18" charset="0"/>
            </a:endParaRPr>
          </a:p>
          <a:p>
            <a:pPr marL="285750" indent="-285750">
              <a:buFont typeface="Arial" panose="020B0604020202020204" pitchFamily="34" charset="0"/>
              <a:buChar char="•"/>
            </a:pPr>
            <a:endParaRPr lang="en-US" dirty="0">
              <a:solidFill>
                <a:srgbClr val="FF0000"/>
              </a:solidFill>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2F270E2E-0E7F-4F8B-A26C-98CE2F063FA9}" type="slidenum">
              <a:rPr lang="en-US" smtClean="0"/>
              <a:t>11</a:t>
            </a:fld>
            <a:endParaRPr lang="en-US"/>
          </a:p>
        </p:txBody>
      </p:sp>
    </p:spTree>
    <p:extLst>
      <p:ext uri="{BB962C8B-B14F-4D97-AF65-F5344CB8AC3E}">
        <p14:creationId xmlns:p14="http://schemas.microsoft.com/office/powerpoint/2010/main" val="561071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0"/>
            <a:ext cx="9144019" cy="6854966"/>
          </a:xfrm>
          <a:prstGeom prst="rect">
            <a:avLst/>
          </a:prstGeom>
          <a:noFill/>
          <a:ln>
            <a:noFill/>
          </a:ln>
        </p:spPr>
      </p:pic>
      <p:sp>
        <p:nvSpPr>
          <p:cNvPr id="2" name="Title 1"/>
          <p:cNvSpPr>
            <a:spLocks noGrp="1"/>
          </p:cNvSpPr>
          <p:nvPr>
            <p:ph type="title"/>
          </p:nvPr>
        </p:nvSpPr>
        <p:spPr>
          <a:xfrm>
            <a:off x="457200" y="76201"/>
            <a:ext cx="8229600" cy="395748"/>
          </a:xfrm>
        </p:spPr>
        <p:txBody>
          <a:bodyPr>
            <a:normAutofit fontScale="90000"/>
          </a:bodyPr>
          <a:lstStyle/>
          <a:p>
            <a:r>
              <a:rPr lang="en-AU" sz="2700" dirty="0">
                <a:latin typeface="Book Antiqua" panose="02040602050305030304" pitchFamily="18" charset="0"/>
              </a:rPr>
              <a:t/>
            </a:r>
            <a:br>
              <a:rPr lang="en-AU" sz="2700" dirty="0">
                <a:latin typeface="Book Antiqua" panose="02040602050305030304" pitchFamily="18" charset="0"/>
              </a:rPr>
            </a:br>
            <a:r>
              <a:rPr lang="en-US" sz="2700" b="1" dirty="0" smtClean="0">
                <a:solidFill>
                  <a:srgbClr val="00B050"/>
                </a:solidFill>
                <a:latin typeface="Book Antiqua" panose="02040602050305030304" pitchFamily="18" charset="0"/>
              </a:rPr>
              <a:t>NEW </a:t>
            </a:r>
            <a:r>
              <a:rPr lang="en-US" sz="2700" b="1" dirty="0">
                <a:solidFill>
                  <a:srgbClr val="00B050"/>
                </a:solidFill>
                <a:latin typeface="Book Antiqua" panose="02040602050305030304" pitchFamily="18" charset="0"/>
              </a:rPr>
              <a:t>DEFINITIONS </a:t>
            </a:r>
            <a:r>
              <a:rPr lang="en-US" sz="3600" b="1" dirty="0">
                <a:solidFill>
                  <a:srgbClr val="00B050"/>
                </a:solidFill>
                <a:latin typeface="Book Antiqua" panose="02040602050305030304" pitchFamily="18" charset="0"/>
              </a:rPr>
              <a:t/>
            </a:r>
            <a:br>
              <a:rPr lang="en-US" sz="3600" b="1" dirty="0">
                <a:solidFill>
                  <a:srgbClr val="00B050"/>
                </a:solidFill>
                <a:latin typeface="Book Antiqua" panose="02040602050305030304" pitchFamily="18" charset="0"/>
              </a:rPr>
            </a:br>
            <a:r>
              <a:rPr lang="en-US" sz="3600" b="1" dirty="0">
                <a:solidFill>
                  <a:srgbClr val="00B050"/>
                </a:solidFill>
                <a:latin typeface="Book Antiqua" panose="02040602050305030304" pitchFamily="18" charset="0"/>
              </a:rPr>
              <a:t> </a:t>
            </a:r>
            <a:r>
              <a:rPr lang="en-US" sz="2700" b="1" dirty="0">
                <a:solidFill>
                  <a:srgbClr val="00B050"/>
                </a:solidFill>
                <a:latin typeface="Book Antiqua" panose="02040602050305030304" pitchFamily="18" charset="0"/>
              </a:rPr>
              <a:t>(Section 2)</a:t>
            </a:r>
            <a:endParaRPr lang="en-AU" sz="2700" dirty="0">
              <a:solidFill>
                <a:srgbClr val="00B050"/>
              </a:solidFill>
              <a:latin typeface="Book Antiqua" panose="02040602050305030304" pitchFamily="18" charset="0"/>
            </a:endParaRPr>
          </a:p>
        </p:txBody>
      </p:sp>
      <p:sp>
        <p:nvSpPr>
          <p:cNvPr id="5" name="Rectangle 4"/>
          <p:cNvSpPr/>
          <p:nvPr/>
        </p:nvSpPr>
        <p:spPr>
          <a:xfrm>
            <a:off x="457200" y="762000"/>
            <a:ext cx="8686800" cy="5786199"/>
          </a:xfrm>
          <a:prstGeom prst="rect">
            <a:avLst/>
          </a:prstGeom>
        </p:spPr>
        <p:txBody>
          <a:bodyPr wrap="square">
            <a:spAutoFit/>
          </a:bodyPr>
          <a:lstStyle/>
          <a:p>
            <a:pPr marL="285750" indent="-285750">
              <a:buFont typeface="Arial" panose="020B0604020202020204" pitchFamily="34" charset="0"/>
              <a:buChar char="•"/>
            </a:pPr>
            <a:endParaRPr lang="en-US" sz="1400" dirty="0">
              <a:solidFill>
                <a:srgbClr val="FF0000"/>
              </a:solidFill>
              <a:latin typeface="Book Antiqua" panose="02040602050305030304" pitchFamily="18" charset="0"/>
            </a:endParaRPr>
          </a:p>
          <a:p>
            <a:pPr marL="285750" indent="-285750">
              <a:buFont typeface="Arial" panose="020B0604020202020204" pitchFamily="34" charset="0"/>
              <a:buChar char="•"/>
            </a:pPr>
            <a:r>
              <a:rPr lang="en-US" dirty="0">
                <a:solidFill>
                  <a:srgbClr val="FFC000"/>
                </a:solidFill>
                <a:latin typeface="Book Antiqua" panose="02040602050305030304" pitchFamily="18" charset="0"/>
              </a:rPr>
              <a:t>Postal ballot (clause 47) </a:t>
            </a:r>
            <a:endParaRPr lang="en-US" dirty="0" smtClean="0">
              <a:solidFill>
                <a:srgbClr val="FFC000"/>
              </a:solidFill>
              <a:latin typeface="Book Antiqua" panose="02040602050305030304" pitchFamily="18" charset="0"/>
            </a:endParaRPr>
          </a:p>
          <a:p>
            <a:pPr marL="285750" indent="-285750">
              <a:buFont typeface="Arial" panose="020B0604020202020204" pitchFamily="34" charset="0"/>
              <a:buChar char="•"/>
            </a:pPr>
            <a:endParaRPr lang="en-US" dirty="0">
              <a:solidFill>
                <a:srgbClr val="FF0000"/>
              </a:solidFill>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Promoter </a:t>
            </a:r>
            <a:r>
              <a:rPr lang="en-US" dirty="0">
                <a:solidFill>
                  <a:srgbClr val="FF0000"/>
                </a:solidFill>
                <a:latin typeface="Book Antiqua" panose="02040602050305030304" pitchFamily="18" charset="0"/>
              </a:rPr>
              <a:t>(clause 50)</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Public interest company </a:t>
            </a:r>
            <a:r>
              <a:rPr lang="en-US" dirty="0">
                <a:solidFill>
                  <a:srgbClr val="FF0000"/>
                </a:solidFill>
                <a:latin typeface="Book Antiqua" panose="02040602050305030304" pitchFamily="18" charset="0"/>
              </a:rPr>
              <a:t>(clause 53)</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Public sector company </a:t>
            </a:r>
            <a:r>
              <a:rPr lang="en-US" dirty="0">
                <a:solidFill>
                  <a:srgbClr val="FF0000"/>
                </a:solidFill>
                <a:latin typeface="Book Antiqua" panose="02040602050305030304" pitchFamily="18" charset="0"/>
              </a:rPr>
              <a:t>(clause 54)</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Regulations </a:t>
            </a:r>
            <a:r>
              <a:rPr lang="en-US" dirty="0">
                <a:solidFill>
                  <a:srgbClr val="FF0000"/>
                </a:solidFill>
                <a:latin typeface="Book Antiqua" panose="02040602050305030304" pitchFamily="18" charset="0"/>
              </a:rPr>
              <a:t>(clause 58)</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Rules </a:t>
            </a:r>
            <a:r>
              <a:rPr lang="en-US" dirty="0">
                <a:solidFill>
                  <a:srgbClr val="FF0000"/>
                </a:solidFill>
                <a:latin typeface="Book Antiqua" panose="02040602050305030304" pitchFamily="18" charset="0"/>
              </a:rPr>
              <a:t>(clause 59)</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Securities </a:t>
            </a:r>
            <a:r>
              <a:rPr lang="en-US" dirty="0">
                <a:solidFill>
                  <a:srgbClr val="FF0000"/>
                </a:solidFill>
                <a:latin typeface="Book Antiqua" panose="02040602050305030304" pitchFamily="18" charset="0"/>
              </a:rPr>
              <a:t>(clause 61)</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Securities exchange </a:t>
            </a:r>
            <a:r>
              <a:rPr lang="en-US" dirty="0">
                <a:solidFill>
                  <a:srgbClr val="FF0000"/>
                </a:solidFill>
                <a:latin typeface="Book Antiqua" panose="02040602050305030304" pitchFamily="18" charset="0"/>
              </a:rPr>
              <a:t>(clause 62)</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Shariah compliant company </a:t>
            </a:r>
            <a:r>
              <a:rPr lang="en-US" dirty="0">
                <a:solidFill>
                  <a:srgbClr val="FF0000"/>
                </a:solidFill>
                <a:latin typeface="Book Antiqua" panose="02040602050305030304" pitchFamily="18" charset="0"/>
              </a:rPr>
              <a:t>(clause 64)</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Single member company </a:t>
            </a:r>
            <a:r>
              <a:rPr lang="en-US" dirty="0">
                <a:solidFill>
                  <a:srgbClr val="FF0000"/>
                </a:solidFill>
                <a:latin typeface="Book Antiqua" panose="02040602050305030304" pitchFamily="18" charset="0"/>
              </a:rPr>
              <a:t>(clause 65</a:t>
            </a:r>
            <a:r>
              <a:rPr lang="en-US" dirty="0" smtClean="0">
                <a:solidFill>
                  <a:srgbClr val="FF0000"/>
                </a:solidFill>
                <a:latin typeface="Book Antiqua" panose="02040602050305030304" pitchFamily="18" charset="0"/>
              </a:rPr>
              <a:t>)</a:t>
            </a:r>
            <a:endParaRPr lang="en-US" dirty="0">
              <a:solidFill>
                <a:srgbClr val="FF0000"/>
              </a:solidFill>
              <a:latin typeface="Book Antiqua" panose="02040602050305030304" pitchFamily="18" charset="0"/>
            </a:endParaRPr>
          </a:p>
          <a:p>
            <a:pPr marL="342900" lvl="0" indent="-342900">
              <a:buFont typeface="+mj-lt"/>
              <a:buAutoNum type="arabicPeriod"/>
            </a:pPr>
            <a:endParaRPr lang="en-US" sz="1400" dirty="0">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2F270E2E-0E7F-4F8B-A26C-98CE2F063FA9}" type="slidenum">
              <a:rPr lang="en-US" smtClean="0"/>
              <a:t>12</a:t>
            </a:fld>
            <a:endParaRPr lang="en-US"/>
          </a:p>
        </p:txBody>
      </p:sp>
    </p:spTree>
    <p:extLst>
      <p:ext uri="{BB962C8B-B14F-4D97-AF65-F5344CB8AC3E}">
        <p14:creationId xmlns:p14="http://schemas.microsoft.com/office/powerpoint/2010/main" val="1890663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0"/>
            <a:ext cx="9144019" cy="6854966"/>
          </a:xfrm>
          <a:prstGeom prst="rect">
            <a:avLst/>
          </a:prstGeom>
          <a:noFill/>
          <a:ln>
            <a:noFill/>
          </a:ln>
        </p:spPr>
      </p:pic>
      <p:sp>
        <p:nvSpPr>
          <p:cNvPr id="2" name="Title 1"/>
          <p:cNvSpPr>
            <a:spLocks noGrp="1"/>
          </p:cNvSpPr>
          <p:nvPr>
            <p:ph type="title"/>
          </p:nvPr>
        </p:nvSpPr>
        <p:spPr>
          <a:xfrm>
            <a:off x="457200" y="76201"/>
            <a:ext cx="8229600" cy="395748"/>
          </a:xfrm>
        </p:spPr>
        <p:txBody>
          <a:bodyPr>
            <a:normAutofit fontScale="90000"/>
          </a:bodyPr>
          <a:lstStyle/>
          <a:p>
            <a:r>
              <a:rPr lang="en-AU" sz="2700" dirty="0">
                <a:latin typeface="Book Antiqua" panose="02040602050305030304" pitchFamily="18" charset="0"/>
              </a:rPr>
              <a:t/>
            </a:r>
            <a:br>
              <a:rPr lang="en-AU" sz="2700" dirty="0">
                <a:latin typeface="Book Antiqua" panose="02040602050305030304" pitchFamily="18" charset="0"/>
              </a:rPr>
            </a:br>
            <a:r>
              <a:rPr lang="en-US" sz="2700" b="1" dirty="0" smtClean="0">
                <a:solidFill>
                  <a:srgbClr val="00B050"/>
                </a:solidFill>
                <a:latin typeface="Book Antiqua" panose="02040602050305030304" pitchFamily="18" charset="0"/>
              </a:rPr>
              <a:t>NEW </a:t>
            </a:r>
            <a:r>
              <a:rPr lang="en-US" sz="2700" b="1" dirty="0">
                <a:solidFill>
                  <a:srgbClr val="00B050"/>
                </a:solidFill>
                <a:latin typeface="Book Antiqua" panose="02040602050305030304" pitchFamily="18" charset="0"/>
              </a:rPr>
              <a:t>DEFINITIONS </a:t>
            </a:r>
            <a:r>
              <a:rPr lang="en-US" sz="3600" b="1" dirty="0">
                <a:solidFill>
                  <a:srgbClr val="00B050"/>
                </a:solidFill>
                <a:latin typeface="Book Antiqua" panose="02040602050305030304" pitchFamily="18" charset="0"/>
              </a:rPr>
              <a:t/>
            </a:r>
            <a:br>
              <a:rPr lang="en-US" sz="3600" b="1" dirty="0">
                <a:solidFill>
                  <a:srgbClr val="00B050"/>
                </a:solidFill>
                <a:latin typeface="Book Antiqua" panose="02040602050305030304" pitchFamily="18" charset="0"/>
              </a:rPr>
            </a:br>
            <a:r>
              <a:rPr lang="en-US" sz="3600" b="1" dirty="0">
                <a:solidFill>
                  <a:srgbClr val="00B050"/>
                </a:solidFill>
                <a:latin typeface="Book Antiqua" panose="02040602050305030304" pitchFamily="18" charset="0"/>
              </a:rPr>
              <a:t> </a:t>
            </a:r>
            <a:r>
              <a:rPr lang="en-US" sz="2700" b="1" dirty="0">
                <a:solidFill>
                  <a:srgbClr val="00B050"/>
                </a:solidFill>
                <a:latin typeface="Book Antiqua" panose="02040602050305030304" pitchFamily="18" charset="0"/>
              </a:rPr>
              <a:t>(Section 2)</a:t>
            </a:r>
            <a:endParaRPr lang="en-AU" sz="2700" dirty="0">
              <a:solidFill>
                <a:srgbClr val="00B050"/>
              </a:solidFill>
              <a:latin typeface="Book Antiqua" panose="02040602050305030304" pitchFamily="18" charset="0"/>
            </a:endParaRPr>
          </a:p>
        </p:txBody>
      </p:sp>
      <p:sp>
        <p:nvSpPr>
          <p:cNvPr id="5" name="Rectangle 4"/>
          <p:cNvSpPr/>
          <p:nvPr/>
        </p:nvSpPr>
        <p:spPr>
          <a:xfrm>
            <a:off x="457200" y="762000"/>
            <a:ext cx="8686800" cy="3570208"/>
          </a:xfrm>
          <a:prstGeom prst="rect">
            <a:avLst/>
          </a:prstGeom>
        </p:spPr>
        <p:txBody>
          <a:bodyPr wrap="square">
            <a:spAutoFit/>
          </a:bodyPr>
          <a:lstStyle/>
          <a:p>
            <a:pPr marL="285750" indent="-285750">
              <a:buFont typeface="Arial" panose="020B0604020202020204" pitchFamily="34" charset="0"/>
              <a:buChar char="•"/>
            </a:pPr>
            <a:endParaRPr lang="en-US" sz="1400" dirty="0">
              <a:solidFill>
                <a:srgbClr val="FF0000"/>
              </a:solidFill>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Specified </a:t>
            </a:r>
            <a:r>
              <a:rPr lang="en-US" dirty="0">
                <a:solidFill>
                  <a:srgbClr val="FF0000"/>
                </a:solidFill>
                <a:latin typeface="Book Antiqua" panose="02040602050305030304" pitchFamily="18" charset="0"/>
              </a:rPr>
              <a:t>(clause 67)</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Turnover </a:t>
            </a:r>
            <a:r>
              <a:rPr lang="en-US" dirty="0">
                <a:solidFill>
                  <a:srgbClr val="FF0000"/>
                </a:solidFill>
                <a:latin typeface="Book Antiqua" panose="02040602050305030304" pitchFamily="18" charset="0"/>
              </a:rPr>
              <a:t>(clause 69)</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Unlimited company </a:t>
            </a:r>
            <a:r>
              <a:rPr lang="en-US" dirty="0">
                <a:solidFill>
                  <a:srgbClr val="FF0000"/>
                </a:solidFill>
                <a:latin typeface="Book Antiqua" panose="02040602050305030304" pitchFamily="18" charset="0"/>
              </a:rPr>
              <a:t>(clause 71)</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err="1" smtClean="0">
                <a:solidFill>
                  <a:srgbClr val="FFC000"/>
                </a:solidFill>
                <a:latin typeface="Book Antiqua" panose="02040602050305030304" pitchFamily="18" charset="0"/>
              </a:rPr>
              <a:t>Valuer</a:t>
            </a:r>
            <a:r>
              <a:rPr lang="en-US" dirty="0" smtClean="0">
                <a:solidFill>
                  <a:srgbClr val="FFC000"/>
                </a:solidFill>
                <a:latin typeface="Book Antiqua" panose="02040602050305030304" pitchFamily="18" charset="0"/>
              </a:rPr>
              <a:t> </a:t>
            </a:r>
            <a:r>
              <a:rPr lang="en-US" dirty="0">
                <a:solidFill>
                  <a:srgbClr val="FFC000"/>
                </a:solidFill>
                <a:latin typeface="Book Antiqua" panose="02040602050305030304" pitchFamily="18" charset="0"/>
              </a:rPr>
              <a:t>(clause 72)</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Voting right </a:t>
            </a:r>
            <a:r>
              <a:rPr lang="en-US" dirty="0">
                <a:solidFill>
                  <a:srgbClr val="FF0000"/>
                </a:solidFill>
                <a:latin typeface="Book Antiqua" panose="02040602050305030304" pitchFamily="18" charset="0"/>
              </a:rPr>
              <a:t>(clause 73)</a:t>
            </a:r>
            <a:r>
              <a:rPr lang="en-US" dirty="0" smtClean="0">
                <a:latin typeface="Book Antiqua" panose="02040602050305030304" pitchFamily="18" charset="0"/>
              </a:rPr>
              <a:t>; and</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Wholly owned subsidiary </a:t>
            </a:r>
            <a:r>
              <a:rPr lang="en-US" dirty="0">
                <a:solidFill>
                  <a:srgbClr val="FF0000"/>
                </a:solidFill>
                <a:latin typeface="Book Antiqua" panose="02040602050305030304" pitchFamily="18" charset="0"/>
              </a:rPr>
              <a:t>(clause 74)</a:t>
            </a:r>
          </a:p>
          <a:p>
            <a:pPr marL="342900" lvl="0" indent="-342900">
              <a:buFont typeface="+mj-lt"/>
              <a:buAutoNum type="arabicPeriod"/>
            </a:pPr>
            <a:endParaRPr lang="en-US" sz="1400" dirty="0">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2F270E2E-0E7F-4F8B-A26C-98CE2F063FA9}" type="slidenum">
              <a:rPr lang="en-US" smtClean="0"/>
              <a:t>13</a:t>
            </a:fld>
            <a:endParaRPr lang="en-US"/>
          </a:p>
        </p:txBody>
      </p:sp>
    </p:spTree>
    <p:extLst>
      <p:ext uri="{BB962C8B-B14F-4D97-AF65-F5344CB8AC3E}">
        <p14:creationId xmlns:p14="http://schemas.microsoft.com/office/powerpoint/2010/main" val="4021530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0" y="0"/>
            <a:ext cx="9144019" cy="6781800"/>
          </a:xfrm>
          <a:prstGeom prst="rect">
            <a:avLst/>
          </a:prstGeom>
          <a:noFill/>
          <a:ln>
            <a:noFill/>
          </a:ln>
        </p:spPr>
      </p:pic>
      <p:sp>
        <p:nvSpPr>
          <p:cNvPr id="2" name="Title 1"/>
          <p:cNvSpPr>
            <a:spLocks noGrp="1"/>
          </p:cNvSpPr>
          <p:nvPr>
            <p:ph type="title"/>
          </p:nvPr>
        </p:nvSpPr>
        <p:spPr>
          <a:xfrm>
            <a:off x="304800" y="228600"/>
            <a:ext cx="8229600" cy="534910"/>
          </a:xfrm>
        </p:spPr>
        <p:txBody>
          <a:bodyPr>
            <a:noAutofit/>
          </a:bodyPr>
          <a:lstStyle/>
          <a:p>
            <a:r>
              <a:rPr lang="en-US" sz="2000" b="1" dirty="0" smtClean="0">
                <a:solidFill>
                  <a:srgbClr val="00B050"/>
                </a:solidFill>
                <a:latin typeface="Book Antiqua" panose="02040602050305030304" pitchFamily="18" charset="0"/>
              </a:rPr>
              <a:t>NAME OF COMPANY &amp; PROHIBITION OF CERTAIN NAMES </a:t>
            </a:r>
            <a:endParaRPr lang="en-AU" sz="2000" dirty="0">
              <a:latin typeface="Book Antiqua" panose="02040602050305030304" pitchFamily="18" charset="0"/>
            </a:endParaRPr>
          </a:p>
        </p:txBody>
      </p:sp>
      <p:sp>
        <p:nvSpPr>
          <p:cNvPr id="3" name="Content Placeholder 2"/>
          <p:cNvSpPr>
            <a:spLocks noGrp="1"/>
          </p:cNvSpPr>
          <p:nvPr>
            <p:ph idx="1"/>
          </p:nvPr>
        </p:nvSpPr>
        <p:spPr>
          <a:xfrm>
            <a:off x="152400" y="762000"/>
            <a:ext cx="7696200" cy="5410200"/>
          </a:xfrm>
        </p:spPr>
        <p:txBody>
          <a:bodyPr>
            <a:normAutofit fontScale="25000" lnSpcReduction="20000"/>
          </a:bodyPr>
          <a:lstStyle/>
          <a:p>
            <a:pPr marL="457200" lvl="1" indent="0" algn="ctr">
              <a:buNone/>
            </a:pPr>
            <a:r>
              <a:rPr lang="en-US" sz="7600" b="1" u="sng" dirty="0" smtClean="0">
                <a:solidFill>
                  <a:srgbClr val="FF0000"/>
                </a:solidFill>
                <a:latin typeface="Book Antiqua" panose="02040602050305030304" pitchFamily="18" charset="0"/>
              </a:rPr>
              <a:t>[Sections 10, 11 and 12]</a:t>
            </a:r>
          </a:p>
          <a:p>
            <a:pPr marL="457200" lvl="1" indent="0" algn="ctr">
              <a:buNone/>
            </a:pPr>
            <a:endParaRPr lang="en-US" sz="5300" b="1" u="sng" dirty="0" smtClean="0">
              <a:latin typeface="Book Antiqua" panose="02040602050305030304" pitchFamily="18" charset="0"/>
            </a:endParaRPr>
          </a:p>
          <a:p>
            <a:pPr lvl="1">
              <a:buFont typeface="Wingdings" panose="05000000000000000000" pitchFamily="2" charset="2"/>
              <a:buChar char="§"/>
            </a:pPr>
            <a:r>
              <a:rPr lang="en-US" sz="7600" dirty="0" smtClean="0">
                <a:latin typeface="Book Antiqua" panose="02040602050305030304" pitchFamily="18" charset="0"/>
              </a:rPr>
              <a:t>Reservation </a:t>
            </a:r>
            <a:r>
              <a:rPr lang="en-US" sz="7600" dirty="0">
                <a:latin typeface="Book Antiqua" panose="02040602050305030304" pitchFamily="18" charset="0"/>
              </a:rPr>
              <a:t>of a name for </a:t>
            </a:r>
            <a:r>
              <a:rPr lang="en-US" sz="7600" b="1" dirty="0" smtClean="0">
                <a:latin typeface="Book Antiqua" panose="02040602050305030304" pitchFamily="18" charset="0"/>
              </a:rPr>
              <a:t>60</a:t>
            </a:r>
            <a:r>
              <a:rPr lang="en-US" sz="7600" dirty="0" smtClean="0">
                <a:latin typeface="Book Antiqua" panose="02040602050305030304" pitchFamily="18" charset="0"/>
              </a:rPr>
              <a:t> days</a:t>
            </a:r>
          </a:p>
          <a:p>
            <a:pPr marL="457200" lvl="1" indent="0">
              <a:buNone/>
            </a:pPr>
            <a:endParaRPr lang="en-US" sz="7600" dirty="0" smtClean="0">
              <a:latin typeface="Book Antiqua" panose="02040602050305030304" pitchFamily="18" charset="0"/>
            </a:endParaRPr>
          </a:p>
          <a:p>
            <a:pPr lvl="1">
              <a:buFont typeface="Wingdings" panose="05000000000000000000" pitchFamily="2" charset="2"/>
              <a:buChar char="§"/>
            </a:pPr>
            <a:r>
              <a:rPr lang="en-US" sz="7600" dirty="0" smtClean="0">
                <a:latin typeface="Book Antiqua" panose="02040602050305030304" pitchFamily="18" charset="0"/>
              </a:rPr>
              <a:t>Identical, inappropriate, undesirable, deceptive or design to exploit or offend the religious susceptibilities of people </a:t>
            </a:r>
            <a:r>
              <a:rPr lang="en-US" sz="7600" b="1" u="sng" dirty="0" smtClean="0">
                <a:latin typeface="Book Antiqua" panose="02040602050305030304" pitchFamily="18" charset="0"/>
              </a:rPr>
              <a:t>prohibited</a:t>
            </a:r>
          </a:p>
          <a:p>
            <a:pPr marL="0" indent="0">
              <a:buNone/>
            </a:pPr>
            <a:endParaRPr lang="en-AU" sz="7600" dirty="0">
              <a:latin typeface="Book Antiqua" panose="02040602050305030304" pitchFamily="18" charset="0"/>
            </a:endParaRPr>
          </a:p>
          <a:p>
            <a:pPr lvl="1" algn="just">
              <a:buFont typeface="Wingdings" panose="05000000000000000000" pitchFamily="2" charset="2"/>
              <a:buChar char="§"/>
            </a:pPr>
            <a:r>
              <a:rPr lang="en-US" sz="7600" dirty="0" smtClean="0">
                <a:latin typeface="Book Antiqua" panose="02040602050305030304" pitchFamily="18" charset="0"/>
              </a:rPr>
              <a:t>Use of word </a:t>
            </a:r>
            <a:r>
              <a:rPr lang="en-US" sz="7600" dirty="0">
                <a:latin typeface="Book Antiqua" panose="02040602050305030304" pitchFamily="18" charset="0"/>
              </a:rPr>
              <a:t>“</a:t>
            </a:r>
            <a:r>
              <a:rPr lang="en-US" sz="7600" b="1" dirty="0">
                <a:latin typeface="Book Antiqua" panose="02040602050305030304" pitchFamily="18" charset="0"/>
              </a:rPr>
              <a:t>modaraba</a:t>
            </a:r>
            <a:r>
              <a:rPr lang="en-US" sz="7600" dirty="0">
                <a:latin typeface="Book Antiqua" panose="02040602050305030304" pitchFamily="18" charset="0"/>
              </a:rPr>
              <a:t>” and any other </a:t>
            </a:r>
            <a:r>
              <a:rPr lang="en-US" sz="7600" dirty="0" smtClean="0">
                <a:latin typeface="Book Antiqua" panose="02040602050305030304" pitchFamily="18" charset="0"/>
              </a:rPr>
              <a:t>words </a:t>
            </a:r>
            <a:r>
              <a:rPr lang="en-US" sz="7600" dirty="0">
                <a:latin typeface="Book Antiqua" panose="02040602050305030304" pitchFamily="18" charset="0"/>
              </a:rPr>
              <a:t>which is permissible for any other special business requiring license from SECP like </a:t>
            </a:r>
            <a:r>
              <a:rPr lang="en-US" sz="7600" b="1" dirty="0">
                <a:latin typeface="Book Antiqua" panose="02040602050305030304" pitchFamily="18" charset="0"/>
              </a:rPr>
              <a:t>NBFC’s, stock brokerage </a:t>
            </a:r>
            <a:r>
              <a:rPr lang="en-US" sz="7600" dirty="0" smtClean="0">
                <a:latin typeface="Book Antiqua" panose="02040602050305030304" pitchFamily="18" charset="0"/>
              </a:rPr>
              <a:t>shall not be allowed by the registrar without </a:t>
            </a:r>
            <a:r>
              <a:rPr lang="en-US" sz="7600" dirty="0">
                <a:latin typeface="Book Antiqua" panose="02040602050305030304" pitchFamily="18" charset="0"/>
              </a:rPr>
              <a:t>prior approval of the Commission. The companies having or using such names shall be compelled to change the name </a:t>
            </a:r>
            <a:r>
              <a:rPr lang="en-US" sz="7600" dirty="0" smtClean="0">
                <a:latin typeface="Book Antiqua" panose="02040602050305030304" pitchFamily="18" charset="0"/>
              </a:rPr>
              <a:t>suitably </a:t>
            </a:r>
            <a:r>
              <a:rPr lang="en-US" sz="7600" dirty="0" smtClean="0">
                <a:solidFill>
                  <a:srgbClr val="FF0000"/>
                </a:solidFill>
                <a:latin typeface="Book Antiqua" panose="02040602050305030304" pitchFamily="18" charset="0"/>
              </a:rPr>
              <a:t>[section 10(2)]</a:t>
            </a:r>
            <a:endParaRPr lang="en-US" sz="7600" dirty="0">
              <a:solidFill>
                <a:srgbClr val="FF0000"/>
              </a:solidFill>
              <a:latin typeface="Book Antiqua" panose="02040602050305030304" pitchFamily="18" charset="0"/>
            </a:endParaRPr>
          </a:p>
          <a:p>
            <a:pPr lvl="1">
              <a:buFont typeface="Wingdings" panose="05000000000000000000" pitchFamily="2" charset="2"/>
              <a:buChar char="§"/>
            </a:pPr>
            <a:endParaRPr lang="en-AU" sz="4000" dirty="0">
              <a:latin typeface="Book Antiqua" panose="02040602050305030304" pitchFamily="18" charset="0"/>
            </a:endParaRPr>
          </a:p>
          <a:p>
            <a:pPr lvl="1" algn="just">
              <a:buFont typeface="Wingdings" panose="05000000000000000000" pitchFamily="2" charset="2"/>
              <a:buChar char="§"/>
            </a:pPr>
            <a:r>
              <a:rPr lang="en-US" sz="7600" dirty="0" smtClean="0">
                <a:latin typeface="Book Antiqua" panose="02040602050305030304" pitchFamily="18" charset="0"/>
              </a:rPr>
              <a:t>Cancellation </a:t>
            </a:r>
            <a:r>
              <a:rPr lang="en-US" sz="7600" dirty="0">
                <a:latin typeface="Book Antiqua" panose="02040602050305030304" pitchFamily="18" charset="0"/>
              </a:rPr>
              <a:t>of name if obtained on the basis of </a:t>
            </a:r>
            <a:r>
              <a:rPr lang="en-US" sz="7600" dirty="0" smtClean="0">
                <a:latin typeface="Book Antiqua" panose="02040602050305030304" pitchFamily="18" charset="0"/>
              </a:rPr>
              <a:t>false or incorrect information and change of name if the company is incorporated</a:t>
            </a:r>
          </a:p>
          <a:p>
            <a:pPr lvl="1" algn="just">
              <a:buFont typeface="Wingdings" panose="05000000000000000000" pitchFamily="2" charset="2"/>
              <a:buChar char="§"/>
            </a:pPr>
            <a:endParaRPr lang="en-US" sz="4000" dirty="0" smtClean="0">
              <a:latin typeface="Book Antiqua" panose="02040602050305030304" pitchFamily="18" charset="0"/>
            </a:endParaRPr>
          </a:p>
          <a:p>
            <a:pPr lvl="1" algn="just">
              <a:buFont typeface="Wingdings" panose="05000000000000000000" pitchFamily="2" charset="2"/>
              <a:buChar char="§"/>
            </a:pPr>
            <a:r>
              <a:rPr lang="en-US" sz="7600" dirty="0" err="1" smtClean="0">
                <a:latin typeface="Book Antiqua" panose="02040602050305030304" pitchFamily="18" charset="0"/>
              </a:rPr>
              <a:t>Suo</a:t>
            </a:r>
            <a:r>
              <a:rPr lang="en-US" sz="7600" dirty="0" smtClean="0">
                <a:latin typeface="Book Antiqua" panose="02040602050305030304" pitchFamily="18" charset="0"/>
              </a:rPr>
              <a:t> </a:t>
            </a:r>
            <a:r>
              <a:rPr lang="en-US" sz="7600" dirty="0" err="1" smtClean="0">
                <a:latin typeface="Book Antiqua" panose="02040602050305030304" pitchFamily="18" charset="0"/>
              </a:rPr>
              <a:t>motu</a:t>
            </a:r>
            <a:r>
              <a:rPr lang="en-US" sz="7600" dirty="0" smtClean="0">
                <a:latin typeface="Book Antiqua" panose="02040602050305030304" pitchFamily="18" charset="0"/>
              </a:rPr>
              <a:t> power of the Registrar to change the name of the company in case of non-compliance of directions by the company </a:t>
            </a:r>
            <a:r>
              <a:rPr lang="en-US" sz="7600" dirty="0" smtClean="0">
                <a:solidFill>
                  <a:srgbClr val="FF0000"/>
                </a:solidFill>
                <a:latin typeface="Book Antiqua" panose="02040602050305030304" pitchFamily="18" charset="0"/>
              </a:rPr>
              <a:t>[section 11(2)]</a:t>
            </a:r>
            <a:endParaRPr lang="en-AU" sz="7600" dirty="0">
              <a:solidFill>
                <a:srgbClr val="FF0000"/>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14</a:t>
            </a:fld>
            <a:endParaRPr lang="en-US"/>
          </a:p>
        </p:txBody>
      </p:sp>
    </p:spTree>
    <p:extLst>
      <p:ext uri="{BB962C8B-B14F-4D97-AF65-F5344CB8AC3E}">
        <p14:creationId xmlns:p14="http://schemas.microsoft.com/office/powerpoint/2010/main" val="1408032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3924"/>
            <a:ext cx="8229600" cy="455676"/>
          </a:xfrm>
        </p:spPr>
        <p:txBody>
          <a:bodyPr>
            <a:normAutofit/>
          </a:bodyPr>
          <a:lstStyle/>
          <a:p>
            <a:r>
              <a:rPr lang="en-US" sz="2000" b="1" dirty="0" smtClean="0">
                <a:solidFill>
                  <a:srgbClr val="00B050"/>
                </a:solidFill>
                <a:latin typeface="Book Antiqua" panose="02040602050305030304" pitchFamily="18" charset="0"/>
              </a:rPr>
              <a:t>INCORPORATION OF COMPANY</a:t>
            </a:r>
            <a:endParaRPr lang="en-AU" sz="2000" dirty="0">
              <a:latin typeface="Book Antiqua" panose="02040602050305030304" pitchFamily="18" charset="0"/>
            </a:endParaRPr>
          </a:p>
        </p:txBody>
      </p:sp>
      <p:sp>
        <p:nvSpPr>
          <p:cNvPr id="3" name="Content Placeholder 2"/>
          <p:cNvSpPr>
            <a:spLocks noGrp="1"/>
          </p:cNvSpPr>
          <p:nvPr>
            <p:ph idx="1"/>
          </p:nvPr>
        </p:nvSpPr>
        <p:spPr>
          <a:xfrm>
            <a:off x="76200" y="609600"/>
            <a:ext cx="8229600" cy="5791200"/>
          </a:xfrm>
        </p:spPr>
        <p:txBody>
          <a:bodyPr>
            <a:noAutofit/>
          </a:bodyPr>
          <a:lstStyle/>
          <a:p>
            <a:pPr marL="457200" lvl="1" indent="0" algn="ctr">
              <a:buNone/>
            </a:pPr>
            <a:r>
              <a:rPr lang="en-US" sz="2000" dirty="0">
                <a:solidFill>
                  <a:srgbClr val="FF0000"/>
                </a:solidFill>
                <a:latin typeface="Book Antiqua" panose="02040602050305030304" pitchFamily="18" charset="0"/>
              </a:rPr>
              <a:t>Memorandum</a:t>
            </a:r>
            <a:endParaRPr lang="en-US" sz="2000" dirty="0" smtClean="0">
              <a:latin typeface="Book Antiqua" panose="02040602050305030304" pitchFamily="18" charset="0"/>
            </a:endParaRPr>
          </a:p>
          <a:p>
            <a:pPr lvl="1" algn="just">
              <a:buFont typeface="Arial" panose="020B0604020202020204" pitchFamily="34" charset="0"/>
              <a:buChar char="•"/>
            </a:pPr>
            <a:r>
              <a:rPr lang="en-US" sz="2000" dirty="0" smtClean="0">
                <a:latin typeface="Book Antiqua" panose="02040602050305030304" pitchFamily="18" charset="0"/>
              </a:rPr>
              <a:t>Simple </a:t>
            </a:r>
            <a:r>
              <a:rPr lang="en-US" sz="2000" dirty="0">
                <a:latin typeface="Book Antiqua" panose="02040602050305030304" pitchFamily="18" charset="0"/>
              </a:rPr>
              <a:t>one page </a:t>
            </a:r>
            <a:r>
              <a:rPr lang="en-US" sz="2000" dirty="0" smtClean="0">
                <a:latin typeface="Book Antiqua" panose="02040602050305030304" pitchFamily="18" charset="0"/>
              </a:rPr>
              <a:t>memorandum </a:t>
            </a:r>
            <a:r>
              <a:rPr lang="en-US" sz="2000" dirty="0">
                <a:latin typeface="Book Antiqua" panose="02040602050305030304" pitchFamily="18" charset="0"/>
              </a:rPr>
              <a:t>– a revolutionary </a:t>
            </a:r>
            <a:r>
              <a:rPr lang="en-US" sz="2000" dirty="0" smtClean="0">
                <a:latin typeface="Book Antiqua" panose="02040602050305030304" pitchFamily="18" charset="0"/>
              </a:rPr>
              <a:t>change – </a:t>
            </a:r>
            <a:r>
              <a:rPr lang="en-US" sz="2000" dirty="0">
                <a:latin typeface="Book Antiqua" panose="02040602050305030304" pitchFamily="18" charset="0"/>
              </a:rPr>
              <a:t>idea from UK with slight change </a:t>
            </a:r>
          </a:p>
          <a:p>
            <a:pPr lvl="1">
              <a:buFont typeface="Arial" panose="020B0604020202020204" pitchFamily="34" charset="0"/>
              <a:buChar char="•"/>
            </a:pPr>
            <a:endParaRPr lang="en-US" sz="10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All </a:t>
            </a:r>
            <a:r>
              <a:rPr lang="en-US" sz="2000" dirty="0">
                <a:latin typeface="Book Antiqua" panose="02040602050305030304" pitchFamily="18" charset="0"/>
              </a:rPr>
              <a:t>lawful businesses allowed except the prohibited / restricted businesses</a:t>
            </a:r>
          </a:p>
          <a:p>
            <a:pPr lvl="1">
              <a:buFont typeface="Arial" panose="020B0604020202020204" pitchFamily="34" charset="0"/>
              <a:buChar char="•"/>
            </a:pPr>
            <a:endParaRPr lang="en-US" sz="10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Only principal line of business to be mentioned:</a:t>
            </a:r>
          </a:p>
          <a:p>
            <a:pPr marL="457200" lvl="1" indent="0">
              <a:buNone/>
            </a:pPr>
            <a:endParaRPr lang="en-US" sz="1000" dirty="0">
              <a:latin typeface="Book Antiqua" panose="02040602050305030304" pitchFamily="18" charset="0"/>
            </a:endParaRPr>
          </a:p>
          <a:p>
            <a:pPr marL="800100" lvl="2" indent="0">
              <a:buNone/>
            </a:pPr>
            <a:r>
              <a:rPr lang="en-US" sz="2000" dirty="0" smtClean="0">
                <a:latin typeface="Book Antiqua" panose="02040602050305030304" pitchFamily="18" charset="0"/>
              </a:rPr>
              <a:t>“</a:t>
            </a:r>
            <a:r>
              <a:rPr lang="en-US" sz="2000" b="1" dirty="0" smtClean="0">
                <a:latin typeface="Book Antiqua" panose="02040602050305030304" pitchFamily="18" charset="0"/>
              </a:rPr>
              <a:t>principal line of business</a:t>
            </a:r>
            <a:r>
              <a:rPr lang="en-US" sz="2000" dirty="0" smtClean="0">
                <a:latin typeface="Book Antiqua" panose="02040602050305030304" pitchFamily="18" charset="0"/>
              </a:rPr>
              <a:t>” means the business in which substantial assets are held or substantial revenue is earned by a company, whichever is higher </a:t>
            </a:r>
            <a:r>
              <a:rPr lang="en-US" sz="2000" dirty="0" smtClean="0">
                <a:solidFill>
                  <a:srgbClr val="FF0000"/>
                </a:solidFill>
                <a:latin typeface="Book Antiqua" panose="02040602050305030304" pitchFamily="18" charset="0"/>
              </a:rPr>
              <a:t>[</a:t>
            </a:r>
            <a:r>
              <a:rPr lang="en-US" sz="2000" dirty="0">
                <a:solidFill>
                  <a:srgbClr val="FF0000"/>
                </a:solidFill>
                <a:latin typeface="Book Antiqua" panose="02040602050305030304" pitchFamily="18" charset="0"/>
              </a:rPr>
              <a:t>Section </a:t>
            </a:r>
            <a:r>
              <a:rPr lang="en-US" sz="2000" dirty="0" smtClean="0">
                <a:solidFill>
                  <a:srgbClr val="FF0000"/>
                </a:solidFill>
                <a:latin typeface="Book Antiqua" panose="02040602050305030304" pitchFamily="18" charset="0"/>
              </a:rPr>
              <a:t>26(1)Explanation]</a:t>
            </a:r>
            <a:endParaRPr lang="en-US" sz="2000" dirty="0">
              <a:solidFill>
                <a:srgbClr val="FF0000"/>
              </a:solidFill>
              <a:latin typeface="Book Antiqua" panose="02040602050305030304" pitchFamily="18" charset="0"/>
            </a:endParaRPr>
          </a:p>
          <a:p>
            <a:pPr marL="800100" lvl="2" indent="0">
              <a:buNone/>
            </a:pPr>
            <a:endParaRPr lang="en-US" sz="10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Name </a:t>
            </a:r>
            <a:r>
              <a:rPr lang="en-US" sz="2000" dirty="0">
                <a:latin typeface="Book Antiqua" panose="02040602050305030304" pitchFamily="18" charset="0"/>
              </a:rPr>
              <a:t>should </a:t>
            </a:r>
            <a:r>
              <a:rPr lang="en-US" sz="2000" dirty="0">
                <a:solidFill>
                  <a:srgbClr val="00B050"/>
                </a:solidFill>
                <a:latin typeface="Book Antiqua" panose="02040602050305030304" pitchFamily="18" charset="0"/>
              </a:rPr>
              <a:t>commensurate with the principal line of </a:t>
            </a:r>
            <a:r>
              <a:rPr lang="en-US" sz="2000" dirty="0" smtClean="0">
                <a:solidFill>
                  <a:srgbClr val="00B050"/>
                </a:solidFill>
                <a:latin typeface="Book Antiqua" panose="02040602050305030304" pitchFamily="18" charset="0"/>
              </a:rPr>
              <a:t>business </a:t>
            </a:r>
            <a:r>
              <a:rPr lang="en-US" sz="2000" dirty="0" smtClean="0">
                <a:solidFill>
                  <a:srgbClr val="FF0000"/>
                </a:solidFill>
                <a:latin typeface="Book Antiqua" panose="02040602050305030304" pitchFamily="18" charset="0"/>
              </a:rPr>
              <a:t>[Section 26(1) Proviso]</a:t>
            </a:r>
            <a:endParaRPr lang="en-US" sz="2000" dirty="0">
              <a:solidFill>
                <a:srgbClr val="FF0000"/>
              </a:solidFill>
              <a:latin typeface="Book Antiqua" panose="02040602050305030304" pitchFamily="18" charset="0"/>
            </a:endParaRPr>
          </a:p>
          <a:p>
            <a:pPr lvl="1">
              <a:buFont typeface="Arial" panose="020B0604020202020204" pitchFamily="34" charset="0"/>
              <a:buChar char="•"/>
            </a:pPr>
            <a:endParaRPr lang="en-US" sz="10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2 broad </a:t>
            </a:r>
            <a:r>
              <a:rPr lang="en-US" sz="2000" dirty="0">
                <a:latin typeface="Book Antiqua" panose="02040602050305030304" pitchFamily="18" charset="0"/>
              </a:rPr>
              <a:t>categories – normal company and specialized </a:t>
            </a:r>
            <a:r>
              <a:rPr lang="en-US" sz="2000" dirty="0" smtClean="0">
                <a:latin typeface="Book Antiqua" panose="02040602050305030304" pitchFamily="18" charset="0"/>
              </a:rPr>
              <a:t>company</a:t>
            </a:r>
          </a:p>
          <a:p>
            <a:pPr marL="0" indent="0">
              <a:buNone/>
            </a:pPr>
            <a:r>
              <a:rPr lang="en-US" sz="800" dirty="0" smtClean="0">
                <a:latin typeface="Book Antiqua" panose="02040602050305030304" pitchFamily="18" charset="0"/>
              </a:rPr>
              <a:t>	</a:t>
            </a:r>
            <a:r>
              <a:rPr lang="en-US" sz="800" dirty="0">
                <a:latin typeface="Book Antiqua" panose="02040602050305030304" pitchFamily="18" charset="0"/>
              </a:rPr>
              <a:t>	</a:t>
            </a:r>
            <a:endParaRPr lang="en-US" sz="800" dirty="0" smtClean="0">
              <a:latin typeface="Book Antiqua" panose="02040602050305030304" pitchFamily="18" charset="0"/>
            </a:endParaRPr>
          </a:p>
          <a:p>
            <a:pPr marL="0" indent="0">
              <a:buNone/>
            </a:pPr>
            <a:r>
              <a:rPr lang="en-US" sz="2000" b="1" dirty="0">
                <a:latin typeface="Book Antiqua" panose="02040602050305030304" pitchFamily="18" charset="0"/>
              </a:rPr>
              <a:t>	</a:t>
            </a:r>
            <a:r>
              <a:rPr lang="en-US" sz="1800" b="1" dirty="0" smtClean="0">
                <a:latin typeface="Book Antiqua" panose="02040602050305030304" pitchFamily="18" charset="0"/>
              </a:rPr>
              <a:t>Impact</a:t>
            </a:r>
            <a:r>
              <a:rPr lang="en-US" sz="1800" dirty="0">
                <a:latin typeface="Book Antiqua" panose="02040602050305030304" pitchFamily="18" charset="0"/>
              </a:rPr>
              <a:t>: </a:t>
            </a:r>
            <a:r>
              <a:rPr lang="en-US" sz="1800" dirty="0" smtClean="0">
                <a:latin typeface="Book Antiqua" panose="02040602050305030304" pitchFamily="18" charset="0"/>
              </a:rPr>
              <a:t> Reduce </a:t>
            </a:r>
            <a:r>
              <a:rPr lang="en-US" sz="1800" dirty="0">
                <a:latin typeface="Book Antiqua" panose="02040602050305030304" pitchFamily="18" charset="0"/>
              </a:rPr>
              <a:t>the cost of </a:t>
            </a:r>
            <a:r>
              <a:rPr lang="en-US" sz="1800" b="1" dirty="0">
                <a:latin typeface="Book Antiqua" panose="02040602050305030304" pitchFamily="18" charset="0"/>
              </a:rPr>
              <a:t>starting a business </a:t>
            </a:r>
            <a:endParaRPr lang="en-AU" sz="1800" b="1" dirty="0">
              <a:latin typeface="Book Antiqua" panose="02040602050305030304" pitchFamily="18" charset="0"/>
            </a:endParaRPr>
          </a:p>
          <a:p>
            <a:pPr marL="0" indent="0">
              <a:buNone/>
            </a:pPr>
            <a:r>
              <a:rPr lang="en-US" sz="1800" dirty="0">
                <a:latin typeface="Book Antiqua" panose="02040602050305030304" pitchFamily="18" charset="0"/>
              </a:rPr>
              <a:t>                       </a:t>
            </a:r>
            <a:r>
              <a:rPr lang="en-US" sz="1800" dirty="0" smtClean="0">
                <a:latin typeface="Book Antiqua" panose="02040602050305030304" pitchFamily="18" charset="0"/>
              </a:rPr>
              <a:t>	Reduce </a:t>
            </a:r>
            <a:r>
              <a:rPr lang="en-US" sz="1800" dirty="0">
                <a:latin typeface="Book Antiqua" panose="02040602050305030304" pitchFamily="18" charset="0"/>
              </a:rPr>
              <a:t>hassle</a:t>
            </a:r>
            <a:endParaRPr lang="en-AU" sz="1800" dirty="0">
              <a:latin typeface="Book Antiqua" panose="02040602050305030304" pitchFamily="18" charset="0"/>
            </a:endParaRPr>
          </a:p>
          <a:p>
            <a:pPr lvl="1">
              <a:buFont typeface="Arial" panose="020B0604020202020204" pitchFamily="34" charset="0"/>
              <a:buChar char="•"/>
            </a:pPr>
            <a:endParaRPr lang="en-US" sz="1200" dirty="0" smtClean="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15</a:t>
            </a:fld>
            <a:endParaRPr lang="en-US"/>
          </a:p>
        </p:txBody>
      </p:sp>
    </p:spTree>
    <p:extLst>
      <p:ext uri="{BB962C8B-B14F-4D97-AF65-F5344CB8AC3E}">
        <p14:creationId xmlns:p14="http://schemas.microsoft.com/office/powerpoint/2010/main" val="2750185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0" y="76200"/>
            <a:ext cx="9144019" cy="6781800"/>
          </a:xfrm>
          <a:prstGeom prst="rect">
            <a:avLst/>
          </a:prstGeom>
          <a:noFill/>
          <a:ln>
            <a:noFill/>
          </a:ln>
        </p:spPr>
      </p:pic>
      <p:sp>
        <p:nvSpPr>
          <p:cNvPr id="2" name="Title 1"/>
          <p:cNvSpPr>
            <a:spLocks noGrp="1"/>
          </p:cNvSpPr>
          <p:nvPr>
            <p:ph type="title"/>
          </p:nvPr>
        </p:nvSpPr>
        <p:spPr>
          <a:xfrm>
            <a:off x="457200" y="84985"/>
            <a:ext cx="8229600" cy="524615"/>
          </a:xfrm>
        </p:spPr>
        <p:txBody>
          <a:bodyPr>
            <a:normAutofit/>
          </a:bodyPr>
          <a:lstStyle/>
          <a:p>
            <a:r>
              <a:rPr lang="en-US" sz="2000" b="1" dirty="0">
                <a:solidFill>
                  <a:srgbClr val="00B050"/>
                </a:solidFill>
                <a:latin typeface="Book Antiqua" panose="02040602050305030304" pitchFamily="18" charset="0"/>
              </a:rPr>
              <a:t>INCORPORATION OF COMPANY</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81000" y="762000"/>
            <a:ext cx="7848600" cy="5562600"/>
          </a:xfrm>
        </p:spPr>
        <p:txBody>
          <a:bodyPr>
            <a:noAutofit/>
          </a:bodyPr>
          <a:lstStyle/>
          <a:p>
            <a:pPr>
              <a:buFont typeface="Wingdings" panose="05000000000000000000" pitchFamily="2" charset="2"/>
              <a:buChar char="§"/>
            </a:pPr>
            <a:r>
              <a:rPr lang="en-US" sz="1800" dirty="0">
                <a:latin typeface="Book Antiqua" panose="02040602050305030304" pitchFamily="18" charset="0"/>
              </a:rPr>
              <a:t>Appointment of first directors and chief executive at the time of </a:t>
            </a:r>
            <a:r>
              <a:rPr lang="en-US" sz="1800" dirty="0" smtClean="0">
                <a:latin typeface="Book Antiqua" panose="02040602050305030304" pitchFamily="18" charset="0"/>
              </a:rPr>
              <a:t>incorporation </a:t>
            </a:r>
            <a:r>
              <a:rPr lang="en-US" sz="1800" dirty="0" smtClean="0">
                <a:solidFill>
                  <a:srgbClr val="FF0000"/>
                </a:solidFill>
                <a:latin typeface="Book Antiqua" panose="02040602050305030304" pitchFamily="18" charset="0"/>
              </a:rPr>
              <a:t>[Sections 157(1) &amp; 186(2)]</a:t>
            </a:r>
            <a:endParaRPr lang="en-US" sz="1800" dirty="0">
              <a:solidFill>
                <a:srgbClr val="FF0000"/>
              </a:solidFill>
              <a:latin typeface="Book Antiqua" panose="02040602050305030304" pitchFamily="18" charset="0"/>
            </a:endParaRPr>
          </a:p>
          <a:p>
            <a:pPr>
              <a:buFont typeface="Wingdings" panose="05000000000000000000" pitchFamily="2" charset="2"/>
              <a:buChar char="§"/>
            </a:pPr>
            <a:endParaRPr lang="en-US" sz="1000" dirty="0" smtClean="0">
              <a:latin typeface="Book Antiqua" panose="02040602050305030304" pitchFamily="18" charset="0"/>
            </a:endParaRPr>
          </a:p>
          <a:p>
            <a:pPr>
              <a:buFont typeface="Wingdings" panose="05000000000000000000" pitchFamily="2" charset="2"/>
              <a:buChar char="§"/>
            </a:pPr>
            <a:r>
              <a:rPr lang="en-US" sz="1800" dirty="0" smtClean="0">
                <a:latin typeface="Book Antiqua" panose="02040602050305030304" pitchFamily="18" charset="0"/>
              </a:rPr>
              <a:t>NTN </a:t>
            </a:r>
            <a:r>
              <a:rPr lang="en-US" sz="1800" dirty="0">
                <a:latin typeface="Book Antiqua" panose="02040602050305030304" pitchFamily="18" charset="0"/>
              </a:rPr>
              <a:t>of CEO / Directors mandatory </a:t>
            </a:r>
            <a:r>
              <a:rPr lang="en-US" sz="1800" dirty="0" smtClean="0">
                <a:solidFill>
                  <a:srgbClr val="FF0000"/>
                </a:solidFill>
                <a:latin typeface="Book Antiqua" panose="02040602050305030304" pitchFamily="18" charset="0"/>
              </a:rPr>
              <a:t>[</a:t>
            </a:r>
            <a:r>
              <a:rPr lang="en-US" sz="1800" dirty="0">
                <a:solidFill>
                  <a:srgbClr val="FF0000"/>
                </a:solidFill>
                <a:latin typeface="Book Antiqua" panose="02040602050305030304" pitchFamily="18" charset="0"/>
              </a:rPr>
              <a:t>S</a:t>
            </a:r>
            <a:r>
              <a:rPr lang="en-US" sz="1800" dirty="0" smtClean="0">
                <a:solidFill>
                  <a:srgbClr val="FF0000"/>
                </a:solidFill>
                <a:latin typeface="Book Antiqua" panose="02040602050305030304" pitchFamily="18" charset="0"/>
              </a:rPr>
              <a:t>ection 153(h)] – </a:t>
            </a:r>
            <a:r>
              <a:rPr lang="en-US" sz="1800" dirty="0" smtClean="0">
                <a:latin typeface="Book Antiqua" panose="02040602050305030304" pitchFamily="18" charset="0"/>
              </a:rPr>
              <a:t>Exemption granted for 2 years for small sized  companies </a:t>
            </a:r>
            <a:r>
              <a:rPr lang="en-US" sz="1800" dirty="0" smtClean="0">
                <a:solidFill>
                  <a:srgbClr val="FF0000"/>
                </a:solidFill>
                <a:latin typeface="Book Antiqua" panose="02040602050305030304" pitchFamily="18" charset="0"/>
              </a:rPr>
              <a:t>[Circular No.15 of 2017 </a:t>
            </a:r>
            <a:r>
              <a:rPr lang="en-US" sz="1800" dirty="0" err="1" smtClean="0">
                <a:solidFill>
                  <a:srgbClr val="FF0000"/>
                </a:solidFill>
                <a:latin typeface="Book Antiqua" panose="02040602050305030304" pitchFamily="18" charset="0"/>
              </a:rPr>
              <a:t>dt.</a:t>
            </a:r>
            <a:r>
              <a:rPr lang="en-US" sz="1800" dirty="0" smtClean="0">
                <a:solidFill>
                  <a:srgbClr val="FF0000"/>
                </a:solidFill>
                <a:latin typeface="Book Antiqua" panose="02040602050305030304" pitchFamily="18" charset="0"/>
              </a:rPr>
              <a:t> 08.06.2017]</a:t>
            </a:r>
            <a:endParaRPr lang="en-US" sz="1800" dirty="0">
              <a:solidFill>
                <a:srgbClr val="FF0000"/>
              </a:solidFill>
              <a:latin typeface="Book Antiqua" panose="02040602050305030304" pitchFamily="18" charset="0"/>
            </a:endParaRPr>
          </a:p>
          <a:p>
            <a:pPr>
              <a:buFont typeface="Wingdings" panose="05000000000000000000" pitchFamily="2" charset="2"/>
              <a:buChar char="§"/>
            </a:pPr>
            <a:endParaRPr lang="en-US" sz="1000" dirty="0" smtClean="0">
              <a:latin typeface="Book Antiqua" panose="02040602050305030304" pitchFamily="18" charset="0"/>
            </a:endParaRPr>
          </a:p>
          <a:p>
            <a:pPr>
              <a:buFont typeface="Wingdings" panose="05000000000000000000" pitchFamily="2" charset="2"/>
              <a:buChar char="§"/>
            </a:pPr>
            <a:r>
              <a:rPr lang="en-US" sz="1800" dirty="0" smtClean="0">
                <a:latin typeface="Book Antiqua" panose="02040602050305030304" pitchFamily="18" charset="0"/>
              </a:rPr>
              <a:t>Correspondence </a:t>
            </a:r>
            <a:r>
              <a:rPr lang="en-US" sz="1800" dirty="0">
                <a:latin typeface="Book Antiqua" panose="02040602050305030304" pitchFamily="18" charset="0"/>
              </a:rPr>
              <a:t>address, if the company is not providing the registered office address.</a:t>
            </a:r>
          </a:p>
          <a:p>
            <a:pPr>
              <a:buFont typeface="Wingdings" panose="05000000000000000000" pitchFamily="2" charset="2"/>
              <a:buChar char="§"/>
            </a:pPr>
            <a:endParaRPr lang="en-US" sz="1000" dirty="0" smtClean="0">
              <a:latin typeface="Book Antiqua" panose="02040602050305030304" pitchFamily="18" charset="0"/>
            </a:endParaRPr>
          </a:p>
          <a:p>
            <a:pPr>
              <a:buFont typeface="Wingdings" panose="05000000000000000000" pitchFamily="2" charset="2"/>
              <a:buChar char="§"/>
            </a:pPr>
            <a:r>
              <a:rPr lang="en-US" sz="1800" dirty="0" smtClean="0">
                <a:latin typeface="Book Antiqua" panose="02040602050305030304" pitchFamily="18" charset="0"/>
              </a:rPr>
              <a:t>Payment </a:t>
            </a:r>
            <a:r>
              <a:rPr lang="en-US" sz="1800" dirty="0">
                <a:latin typeface="Book Antiqua" panose="02040602050305030304" pitchFamily="18" charset="0"/>
              </a:rPr>
              <a:t>of subscription amount within 30 days to the </a:t>
            </a:r>
            <a:r>
              <a:rPr lang="en-US" sz="1800" dirty="0" smtClean="0">
                <a:latin typeface="Book Antiqua" panose="02040602050305030304" pitchFamily="18" charset="0"/>
              </a:rPr>
              <a:t>company – cancellation of shares on failure to deposit the money in the given period </a:t>
            </a:r>
            <a:r>
              <a:rPr lang="en-US" sz="1800" dirty="0" smtClean="0">
                <a:solidFill>
                  <a:srgbClr val="FF0000"/>
                </a:solidFill>
                <a:latin typeface="Book Antiqua" panose="02040602050305030304" pitchFamily="18" charset="0"/>
              </a:rPr>
              <a:t>[section 17(2)]</a:t>
            </a:r>
            <a:endParaRPr lang="en-US" sz="1800" dirty="0">
              <a:solidFill>
                <a:srgbClr val="FF0000"/>
              </a:solidFill>
              <a:latin typeface="Book Antiqua" panose="02040602050305030304" pitchFamily="18" charset="0"/>
            </a:endParaRPr>
          </a:p>
          <a:p>
            <a:pPr>
              <a:buFont typeface="Wingdings" panose="05000000000000000000" pitchFamily="2" charset="2"/>
              <a:buChar char="§"/>
            </a:pPr>
            <a:endParaRPr lang="en-US" sz="1000" dirty="0" smtClean="0">
              <a:latin typeface="Book Antiqua" panose="02040602050305030304" pitchFamily="18" charset="0"/>
            </a:endParaRPr>
          </a:p>
          <a:p>
            <a:pPr>
              <a:buFont typeface="Wingdings" panose="05000000000000000000" pitchFamily="2" charset="2"/>
              <a:buChar char="§"/>
            </a:pPr>
            <a:r>
              <a:rPr lang="en-US" sz="1800" dirty="0" smtClean="0">
                <a:latin typeface="Book Antiqua" panose="02040602050305030304" pitchFamily="18" charset="0"/>
              </a:rPr>
              <a:t>Certification </a:t>
            </a:r>
            <a:r>
              <a:rPr lang="en-US" sz="1800" dirty="0">
                <a:latin typeface="Book Antiqua" panose="02040602050305030304" pitchFamily="18" charset="0"/>
              </a:rPr>
              <a:t>of receipt of money by a practicing CA or ICMA within 45 </a:t>
            </a:r>
            <a:r>
              <a:rPr lang="en-US" sz="1800" dirty="0" smtClean="0">
                <a:latin typeface="Book Antiqua" panose="02040602050305030304" pitchFamily="18" charset="0"/>
              </a:rPr>
              <a:t>days </a:t>
            </a:r>
            <a:r>
              <a:rPr lang="en-US" sz="1800" dirty="0" smtClean="0">
                <a:solidFill>
                  <a:srgbClr val="FF0000"/>
                </a:solidFill>
                <a:latin typeface="Book Antiqua" panose="02040602050305030304" pitchFamily="18" charset="0"/>
              </a:rPr>
              <a:t>[section 17(3)]</a:t>
            </a:r>
            <a:endParaRPr lang="en-US" sz="1800" dirty="0">
              <a:solidFill>
                <a:srgbClr val="FF0000"/>
              </a:solidFill>
              <a:latin typeface="Book Antiqua" panose="02040602050305030304" pitchFamily="18" charset="0"/>
            </a:endParaRPr>
          </a:p>
          <a:p>
            <a:pPr>
              <a:buFont typeface="Wingdings" panose="05000000000000000000" pitchFamily="2" charset="2"/>
              <a:buChar char="§"/>
            </a:pPr>
            <a:endParaRPr lang="en-US" sz="1000" dirty="0" smtClean="0">
              <a:latin typeface="Book Antiqua" panose="02040602050305030304" pitchFamily="18" charset="0"/>
            </a:endParaRPr>
          </a:p>
          <a:p>
            <a:pPr>
              <a:buFont typeface="Wingdings" panose="05000000000000000000" pitchFamily="2" charset="2"/>
              <a:buChar char="§"/>
            </a:pPr>
            <a:r>
              <a:rPr lang="en-US" sz="1800" dirty="0" smtClean="0">
                <a:latin typeface="Book Antiqua" panose="02040602050305030304" pitchFamily="18" charset="0"/>
              </a:rPr>
              <a:t>The object at s.no.1 in the Memo of the </a:t>
            </a:r>
            <a:r>
              <a:rPr lang="en-US" sz="1800" dirty="0">
                <a:latin typeface="Book Antiqua" panose="02040602050305030304" pitchFamily="18" charset="0"/>
              </a:rPr>
              <a:t>existing companies  </a:t>
            </a:r>
            <a:r>
              <a:rPr lang="en-US" sz="1800" dirty="0" smtClean="0">
                <a:latin typeface="Book Antiqua" panose="02040602050305030304" pitchFamily="18" charset="0"/>
              </a:rPr>
              <a:t>shall be deemed principal line of business - otherwise </a:t>
            </a:r>
            <a:r>
              <a:rPr lang="en-US" sz="1800" dirty="0">
                <a:latin typeface="Book Antiqua" panose="02040602050305030304" pitchFamily="18" charset="0"/>
              </a:rPr>
              <a:t>report the Principal line of business through  a simple form – no amendment in the </a:t>
            </a:r>
            <a:r>
              <a:rPr lang="en-US" sz="1800" dirty="0" smtClean="0">
                <a:latin typeface="Book Antiqua" panose="02040602050305030304" pitchFamily="18" charset="0"/>
              </a:rPr>
              <a:t>memorandum </a:t>
            </a:r>
            <a:r>
              <a:rPr lang="en-US" sz="1800" dirty="0" smtClean="0">
                <a:solidFill>
                  <a:srgbClr val="FF0000"/>
                </a:solidFill>
                <a:latin typeface="Book Antiqua" panose="02040602050305030304" pitchFamily="18" charset="0"/>
              </a:rPr>
              <a:t>[Section 27(A)(iii)]</a:t>
            </a:r>
            <a:endParaRPr lang="en-US" sz="1800" dirty="0">
              <a:solidFill>
                <a:srgbClr val="FF0000"/>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16</a:t>
            </a:fld>
            <a:endParaRPr lang="en-US"/>
          </a:p>
        </p:txBody>
      </p:sp>
    </p:spTree>
    <p:extLst>
      <p:ext uri="{BB962C8B-B14F-4D97-AF65-F5344CB8AC3E}">
        <p14:creationId xmlns:p14="http://schemas.microsoft.com/office/powerpoint/2010/main" val="2408319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304800" y="152400"/>
            <a:ext cx="8229600" cy="608076"/>
          </a:xfrm>
        </p:spPr>
        <p:txBody>
          <a:bodyPr>
            <a:noAutofit/>
          </a:bodyPr>
          <a:lstStyle/>
          <a:p>
            <a:r>
              <a:rPr lang="en-US" sz="2000" b="1" dirty="0">
                <a:solidFill>
                  <a:srgbClr val="00B050"/>
                </a:solidFill>
                <a:latin typeface="Book Antiqua" panose="02040602050305030304" pitchFamily="18" charset="0"/>
              </a:rPr>
              <a:t>COMMENCEMENT OF BUSINESS BY A PUBLIC </a:t>
            </a:r>
            <a:r>
              <a:rPr lang="en-US" sz="2000" b="1" dirty="0" smtClean="0">
                <a:solidFill>
                  <a:srgbClr val="00B050"/>
                </a:solidFill>
                <a:latin typeface="Book Antiqua" panose="02040602050305030304" pitchFamily="18" charset="0"/>
              </a:rPr>
              <a:t>COMPANY</a:t>
            </a:r>
            <a:br>
              <a:rPr lang="en-US" sz="2000" b="1" dirty="0" smtClean="0">
                <a:solidFill>
                  <a:srgbClr val="00B050"/>
                </a:solidFill>
                <a:latin typeface="Book Antiqua" panose="02040602050305030304" pitchFamily="18" charset="0"/>
              </a:rPr>
            </a:b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533400"/>
            <a:ext cx="8229600" cy="5791200"/>
          </a:xfrm>
        </p:spPr>
        <p:txBody>
          <a:bodyPr>
            <a:noAutofit/>
          </a:bodyPr>
          <a:lstStyle/>
          <a:p>
            <a:pPr marL="0" indent="0" algn="ctr">
              <a:buNone/>
            </a:pPr>
            <a:r>
              <a:rPr lang="en-US" sz="2000" b="1" dirty="0">
                <a:solidFill>
                  <a:srgbClr val="C00000"/>
                </a:solidFill>
                <a:latin typeface="Book Antiqua" panose="02040602050305030304" pitchFamily="18" charset="0"/>
              </a:rPr>
              <a:t>(</a:t>
            </a:r>
            <a:r>
              <a:rPr lang="en-US" sz="2000" dirty="0">
                <a:solidFill>
                  <a:srgbClr val="FF0000"/>
                </a:solidFill>
                <a:latin typeface="Book Antiqua" panose="02040602050305030304" pitchFamily="18" charset="0"/>
              </a:rPr>
              <a:t>Procedure simplified</a:t>
            </a:r>
            <a:r>
              <a:rPr lang="en-US" sz="2000" dirty="0" smtClean="0">
                <a:solidFill>
                  <a:srgbClr val="FF0000"/>
                </a:solidFill>
                <a:latin typeface="Book Antiqua" panose="02040602050305030304" pitchFamily="18" charset="0"/>
              </a:rPr>
              <a:t>)</a:t>
            </a:r>
          </a:p>
          <a:p>
            <a:r>
              <a:rPr lang="en-US" sz="2000" dirty="0" smtClean="0">
                <a:latin typeface="Book Antiqua" panose="02040602050305030304" pitchFamily="18" charset="0"/>
              </a:rPr>
              <a:t>No </a:t>
            </a:r>
            <a:r>
              <a:rPr lang="en-US" sz="2000" dirty="0">
                <a:latin typeface="Book Antiqua" panose="02040602050305030304" pitchFamily="18" charset="0"/>
              </a:rPr>
              <a:t>certificate to be issued – acceptance of documents by the registrar shall be conclusive evidence for a company to start a </a:t>
            </a:r>
            <a:r>
              <a:rPr lang="en-US" sz="2000" dirty="0" smtClean="0">
                <a:latin typeface="Book Antiqua" panose="02040602050305030304" pitchFamily="18" charset="0"/>
              </a:rPr>
              <a:t>business</a:t>
            </a:r>
            <a:endParaRPr lang="en-US" sz="900" dirty="0" smtClean="0">
              <a:latin typeface="Book Antiqua" panose="02040602050305030304" pitchFamily="18" charset="0"/>
            </a:endParaRPr>
          </a:p>
          <a:p>
            <a:pPr marL="0" indent="0" algn="ctr">
              <a:buNone/>
            </a:pPr>
            <a:endParaRPr lang="en-US" sz="1000" b="1" dirty="0" smtClean="0">
              <a:solidFill>
                <a:srgbClr val="C00000"/>
              </a:solidFill>
              <a:latin typeface="Book Antiqua" panose="02040602050305030304" pitchFamily="18" charset="0"/>
            </a:endParaRPr>
          </a:p>
          <a:p>
            <a:pPr marL="0" indent="0" algn="ctr">
              <a:buNone/>
            </a:pPr>
            <a:r>
              <a:rPr lang="en-US" sz="2000" b="1" dirty="0" smtClean="0">
                <a:solidFill>
                  <a:srgbClr val="C00000"/>
                </a:solidFill>
                <a:latin typeface="Book Antiqua" panose="02040602050305030304" pitchFamily="18" charset="0"/>
              </a:rPr>
              <a:t>ALTERATION </a:t>
            </a:r>
            <a:r>
              <a:rPr lang="en-US" sz="2000" b="1" dirty="0">
                <a:solidFill>
                  <a:srgbClr val="C00000"/>
                </a:solidFill>
                <a:latin typeface="Book Antiqua" panose="02040602050305030304" pitchFamily="18" charset="0"/>
              </a:rPr>
              <a:t>IN </a:t>
            </a:r>
            <a:r>
              <a:rPr lang="en-US" sz="2000" b="1" dirty="0" smtClean="0">
                <a:solidFill>
                  <a:srgbClr val="C00000"/>
                </a:solidFill>
                <a:latin typeface="Book Antiqua" panose="02040602050305030304" pitchFamily="18" charset="0"/>
              </a:rPr>
              <a:t>MEMORANDUM (Section 32)</a:t>
            </a:r>
            <a:endParaRPr lang="en-US" sz="2000" dirty="0">
              <a:solidFill>
                <a:srgbClr val="C00000"/>
              </a:solidFill>
              <a:latin typeface="Book Antiqua" panose="02040602050305030304" pitchFamily="18" charset="0"/>
            </a:endParaRPr>
          </a:p>
          <a:p>
            <a:pPr lvl="0"/>
            <a:endParaRPr lang="en-US" sz="1000" dirty="0">
              <a:latin typeface="Book Antiqua" panose="02040602050305030304" pitchFamily="18" charset="0"/>
            </a:endParaRPr>
          </a:p>
          <a:p>
            <a:pPr lvl="0"/>
            <a:r>
              <a:rPr lang="en-US" sz="2000" dirty="0" smtClean="0">
                <a:latin typeface="Book Antiqua" panose="02040602050305030304" pitchFamily="18" charset="0"/>
              </a:rPr>
              <a:t>Since </a:t>
            </a:r>
            <a:r>
              <a:rPr lang="en-US" sz="2000" dirty="0">
                <a:latin typeface="Book Antiqua" panose="02040602050305030304" pitchFamily="18" charset="0"/>
              </a:rPr>
              <a:t>all the lawful (except restricted) objects shall be deemed to be part of object clause, no need to alter the </a:t>
            </a:r>
            <a:r>
              <a:rPr lang="en-US" sz="2000" dirty="0" smtClean="0">
                <a:latin typeface="Book Antiqua" panose="02040602050305030304" pitchFamily="18" charset="0"/>
              </a:rPr>
              <a:t>memorandum </a:t>
            </a:r>
          </a:p>
          <a:p>
            <a:pPr lvl="0"/>
            <a:endParaRPr lang="en-US" sz="1000" dirty="0" smtClean="0">
              <a:latin typeface="Book Antiqua" panose="02040602050305030304" pitchFamily="18" charset="0"/>
            </a:endParaRPr>
          </a:p>
          <a:p>
            <a:pPr lvl="0"/>
            <a:r>
              <a:rPr lang="en-US" sz="2000" dirty="0" smtClean="0">
                <a:latin typeface="Book Antiqua" panose="02040602050305030304" pitchFamily="18" charset="0"/>
              </a:rPr>
              <a:t>Change in principal line of business – no confirmation </a:t>
            </a:r>
            <a:r>
              <a:rPr lang="en-US" sz="2000" dirty="0">
                <a:latin typeface="Book Antiqua" panose="02040602050305030304" pitchFamily="18" charset="0"/>
              </a:rPr>
              <a:t>of alteration </a:t>
            </a:r>
            <a:r>
              <a:rPr lang="en-US" sz="2000" dirty="0" smtClean="0">
                <a:latin typeface="Book Antiqua" panose="02040602050305030304" pitchFamily="18" charset="0"/>
              </a:rPr>
              <a:t>- </a:t>
            </a:r>
          </a:p>
          <a:p>
            <a:pPr marL="0" indent="0">
              <a:buNone/>
            </a:pPr>
            <a:r>
              <a:rPr lang="en-US" sz="2000" dirty="0">
                <a:latin typeface="Book Antiqua" panose="02040602050305030304" pitchFamily="18" charset="0"/>
              </a:rPr>
              <a:t> </a:t>
            </a:r>
            <a:r>
              <a:rPr lang="en-US" sz="2000" dirty="0" smtClean="0">
                <a:latin typeface="Book Antiqua" panose="02040602050305030304" pitchFamily="18" charset="0"/>
              </a:rPr>
              <a:t>     only amended </a:t>
            </a:r>
            <a:r>
              <a:rPr lang="en-US" sz="2000" dirty="0">
                <a:latin typeface="Book Antiqua" panose="02040602050305030304" pitchFamily="18" charset="0"/>
              </a:rPr>
              <a:t>copy should be annexed with the special resolution</a:t>
            </a:r>
            <a:endParaRPr lang="en-US" sz="2300" dirty="0"/>
          </a:p>
          <a:p>
            <a:pPr lvl="0"/>
            <a:endParaRPr lang="en-AU" sz="1000" dirty="0" smtClean="0">
              <a:latin typeface="Book Antiqua" panose="02040602050305030304" pitchFamily="18" charset="0"/>
            </a:endParaRPr>
          </a:p>
          <a:p>
            <a:pPr lvl="0"/>
            <a:r>
              <a:rPr lang="en-US" sz="2000" dirty="0" smtClean="0">
                <a:latin typeface="Book Antiqua" panose="02040602050305030304" pitchFamily="18" charset="0"/>
              </a:rPr>
              <a:t>Confirmation of alteration would be required only on conversion of a normal company into a specialized company</a:t>
            </a:r>
          </a:p>
          <a:p>
            <a:pPr lvl="0"/>
            <a:endParaRPr lang="en-US" sz="1000" dirty="0" smtClean="0">
              <a:latin typeface="Book Antiqua" panose="02040602050305030304" pitchFamily="18" charset="0"/>
            </a:endParaRPr>
          </a:p>
          <a:p>
            <a:pPr lvl="0"/>
            <a:r>
              <a:rPr lang="en-US" sz="2000" dirty="0" smtClean="0">
                <a:latin typeface="Book Antiqua" panose="02040602050305030304" pitchFamily="18" charset="0"/>
              </a:rPr>
              <a:t>Requirement </a:t>
            </a:r>
            <a:r>
              <a:rPr lang="en-US" sz="2000" dirty="0">
                <a:latin typeface="Book Antiqua" panose="02040602050305030304" pitchFamily="18" charset="0"/>
              </a:rPr>
              <a:t>of filing </a:t>
            </a:r>
            <a:r>
              <a:rPr lang="en-US" sz="2000" dirty="0" smtClean="0">
                <a:latin typeface="Book Antiqua" panose="02040602050305030304" pitchFamily="18" charset="0"/>
              </a:rPr>
              <a:t>true </a:t>
            </a:r>
            <a:r>
              <a:rPr lang="en-US" sz="2000" dirty="0">
                <a:latin typeface="Book Antiqua" panose="02040602050305030304" pitchFamily="18" charset="0"/>
              </a:rPr>
              <a:t>copy of the order by the </a:t>
            </a:r>
            <a:r>
              <a:rPr lang="en-US" sz="2000" dirty="0" smtClean="0">
                <a:latin typeface="Book Antiqua" panose="02040602050305030304" pitchFamily="18" charset="0"/>
              </a:rPr>
              <a:t>company abolished</a:t>
            </a:r>
          </a:p>
          <a:p>
            <a:pPr marL="914400" indent="0">
              <a:lnSpc>
                <a:spcPct val="150000"/>
              </a:lnSpc>
              <a:buNone/>
            </a:pPr>
            <a:r>
              <a:rPr lang="en-US" sz="2000" b="1" dirty="0" smtClean="0">
                <a:latin typeface="Book Antiqua" panose="02040602050305030304" pitchFamily="18" charset="0"/>
              </a:rPr>
              <a:t>Impact</a:t>
            </a:r>
            <a:r>
              <a:rPr lang="en-US" sz="2000" dirty="0">
                <a:latin typeface="Book Antiqua" panose="02040602050305030304" pitchFamily="18" charset="0"/>
              </a:rPr>
              <a:t>: </a:t>
            </a:r>
            <a:r>
              <a:rPr lang="en-US" sz="2000" dirty="0" smtClean="0">
                <a:latin typeface="Book Antiqua" panose="02040602050305030304" pitchFamily="18" charset="0"/>
              </a:rPr>
              <a:t>   Reduction </a:t>
            </a:r>
            <a:r>
              <a:rPr lang="en-US" sz="2000" dirty="0">
                <a:latin typeface="Book Antiqua" panose="02040602050305030304" pitchFamily="18" charset="0"/>
              </a:rPr>
              <a:t>in cost of </a:t>
            </a:r>
            <a:r>
              <a:rPr lang="en-US" sz="2000" b="1" dirty="0">
                <a:latin typeface="Book Antiqua" panose="02040602050305030304" pitchFamily="18" charset="0"/>
              </a:rPr>
              <a:t>doing business</a:t>
            </a:r>
            <a:endParaRPr lang="en-AU" sz="2000" b="1" dirty="0">
              <a:latin typeface="Book Antiqua" panose="02040602050305030304" pitchFamily="18" charset="0"/>
            </a:endParaRPr>
          </a:p>
          <a:p>
            <a:pPr>
              <a:lnSpc>
                <a:spcPct val="150000"/>
              </a:lnSpc>
            </a:pPr>
            <a:endParaRPr lang="en-US" sz="2800" dirty="0"/>
          </a:p>
        </p:txBody>
      </p:sp>
      <p:sp>
        <p:nvSpPr>
          <p:cNvPr id="5" name="Slide Number Placeholder 4"/>
          <p:cNvSpPr>
            <a:spLocks noGrp="1"/>
          </p:cNvSpPr>
          <p:nvPr>
            <p:ph type="sldNum" sz="quarter" idx="12"/>
          </p:nvPr>
        </p:nvSpPr>
        <p:spPr/>
        <p:txBody>
          <a:bodyPr/>
          <a:lstStyle/>
          <a:p>
            <a:fld id="{2F270E2E-0E7F-4F8B-A26C-98CE2F063FA9}" type="slidenum">
              <a:rPr lang="en-US" smtClean="0"/>
              <a:t>17</a:t>
            </a:fld>
            <a:endParaRPr lang="en-US"/>
          </a:p>
        </p:txBody>
      </p:sp>
    </p:spTree>
    <p:extLst>
      <p:ext uri="{BB962C8B-B14F-4D97-AF65-F5344CB8AC3E}">
        <p14:creationId xmlns:p14="http://schemas.microsoft.com/office/powerpoint/2010/main" val="323331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0"/>
            <a:ext cx="8229600" cy="1143000"/>
          </a:xfrm>
        </p:spPr>
        <p:txBody>
          <a:bodyPr>
            <a:noAutofit/>
          </a:bodyPr>
          <a:lstStyle/>
          <a:p>
            <a:r>
              <a:rPr lang="en-US" sz="2000" b="1" dirty="0">
                <a:solidFill>
                  <a:srgbClr val="00B050"/>
                </a:solidFill>
                <a:latin typeface="Book Antiqua" panose="02040602050305030304" pitchFamily="18" charset="0"/>
              </a:rPr>
              <a:t>ASSOCIATIONS NOT FOR </a:t>
            </a:r>
            <a:r>
              <a:rPr lang="en-US" sz="2000" b="1" dirty="0" smtClean="0">
                <a:solidFill>
                  <a:srgbClr val="00B050"/>
                </a:solidFill>
                <a:latin typeface="Book Antiqua" panose="02040602050305030304" pitchFamily="18" charset="0"/>
              </a:rPr>
              <a:t>PROFIT </a:t>
            </a:r>
            <a:br>
              <a:rPr lang="en-US" sz="2000" b="1" dirty="0" smtClean="0">
                <a:solidFill>
                  <a:srgbClr val="00B050"/>
                </a:solidFill>
                <a:latin typeface="Book Antiqua" panose="02040602050305030304" pitchFamily="18" charset="0"/>
              </a:rPr>
            </a:br>
            <a:r>
              <a:rPr lang="en-US" sz="2000" b="1" dirty="0" smtClean="0">
                <a:solidFill>
                  <a:srgbClr val="FF0000"/>
                </a:solidFill>
                <a:latin typeface="Book Antiqua" panose="02040602050305030304" pitchFamily="18" charset="0"/>
              </a:rPr>
              <a:t>( Section 42)   </a:t>
            </a:r>
            <a:endParaRPr lang="en-AU" sz="2000" b="1" dirty="0">
              <a:solidFill>
                <a:srgbClr val="FF0000"/>
              </a:solidFill>
              <a:latin typeface="Book Antiqua" panose="02040602050305030304" pitchFamily="18" charset="0"/>
            </a:endParaRPr>
          </a:p>
        </p:txBody>
      </p:sp>
      <p:sp>
        <p:nvSpPr>
          <p:cNvPr id="3" name="Content Placeholder 2"/>
          <p:cNvSpPr>
            <a:spLocks noGrp="1"/>
          </p:cNvSpPr>
          <p:nvPr>
            <p:ph idx="1"/>
          </p:nvPr>
        </p:nvSpPr>
        <p:spPr>
          <a:xfrm>
            <a:off x="457200" y="1143000"/>
            <a:ext cx="8229600" cy="5029200"/>
          </a:xfrm>
        </p:spPr>
        <p:txBody>
          <a:bodyPr>
            <a:normAutofit fontScale="92500"/>
          </a:bodyPr>
          <a:lstStyle/>
          <a:p>
            <a:pPr lvl="0">
              <a:lnSpc>
                <a:spcPct val="170000"/>
              </a:lnSpc>
            </a:pPr>
            <a:r>
              <a:rPr lang="en-US" sz="2400" dirty="0" smtClean="0">
                <a:latin typeface="Book Antiqua" panose="02040602050305030304" pitchFamily="18" charset="0"/>
              </a:rPr>
              <a:t>Specific </a:t>
            </a:r>
            <a:r>
              <a:rPr lang="en-US" sz="2400" dirty="0">
                <a:latin typeface="Book Antiqua" panose="02040602050305030304" pitchFamily="18" charset="0"/>
              </a:rPr>
              <a:t>grounds for revocation of licence is added – almost all the grounds for winding up</a:t>
            </a:r>
          </a:p>
          <a:p>
            <a:pPr marL="0" lvl="0" indent="0">
              <a:lnSpc>
                <a:spcPct val="170000"/>
              </a:lnSpc>
              <a:buNone/>
            </a:pPr>
            <a:r>
              <a:rPr lang="en-US" sz="2400" u="sng" dirty="0" smtClean="0">
                <a:solidFill>
                  <a:srgbClr val="C00000"/>
                </a:solidFill>
                <a:latin typeface="Book Antiqua" panose="02040602050305030304" pitchFamily="18" charset="0"/>
              </a:rPr>
              <a:t>Consequences </a:t>
            </a:r>
            <a:r>
              <a:rPr lang="en-US" sz="2400" u="sng" dirty="0">
                <a:solidFill>
                  <a:srgbClr val="C00000"/>
                </a:solidFill>
                <a:latin typeface="Book Antiqua" panose="02040602050305030304" pitchFamily="18" charset="0"/>
              </a:rPr>
              <a:t>of revocation </a:t>
            </a:r>
            <a:r>
              <a:rPr lang="en-US" sz="2400" u="sng" dirty="0" smtClean="0">
                <a:solidFill>
                  <a:srgbClr val="C00000"/>
                </a:solidFill>
                <a:latin typeface="Book Antiqua" panose="02040602050305030304" pitchFamily="18" charset="0"/>
              </a:rPr>
              <a:t>of licence include</a:t>
            </a:r>
            <a:endParaRPr lang="en-US" sz="2400" u="sng" dirty="0">
              <a:solidFill>
                <a:srgbClr val="C00000"/>
              </a:solidFill>
              <a:latin typeface="Book Antiqua" panose="02040602050305030304" pitchFamily="18" charset="0"/>
            </a:endParaRPr>
          </a:p>
          <a:p>
            <a:pPr lvl="0">
              <a:lnSpc>
                <a:spcPct val="170000"/>
              </a:lnSpc>
            </a:pPr>
            <a:r>
              <a:rPr lang="en-US" sz="2400" dirty="0">
                <a:solidFill>
                  <a:srgbClr val="C00000"/>
                </a:solidFill>
                <a:latin typeface="Book Antiqua" panose="02040602050305030304" pitchFamily="18" charset="0"/>
              </a:rPr>
              <a:t>Prohibition </a:t>
            </a:r>
            <a:r>
              <a:rPr lang="en-US" sz="2400" dirty="0">
                <a:latin typeface="Book Antiqua" panose="02040602050305030304" pitchFamily="18" charset="0"/>
              </a:rPr>
              <a:t>of receiving further</a:t>
            </a:r>
            <a:r>
              <a:rPr lang="en-US" sz="2400" dirty="0">
                <a:solidFill>
                  <a:srgbClr val="C00000"/>
                </a:solidFill>
                <a:latin typeface="Book Antiqua" panose="02040602050305030304" pitchFamily="18" charset="0"/>
              </a:rPr>
              <a:t> donations</a:t>
            </a:r>
          </a:p>
          <a:p>
            <a:pPr lvl="0">
              <a:lnSpc>
                <a:spcPct val="170000"/>
              </a:lnSpc>
            </a:pPr>
            <a:r>
              <a:rPr lang="en-US" sz="2400" dirty="0">
                <a:solidFill>
                  <a:srgbClr val="C00000"/>
                </a:solidFill>
                <a:latin typeface="Book Antiqua" panose="02040602050305030304" pitchFamily="18" charset="0"/>
              </a:rPr>
              <a:t>Transfer of assets </a:t>
            </a:r>
            <a:r>
              <a:rPr lang="en-US" sz="2400" dirty="0">
                <a:latin typeface="Book Antiqua" panose="02040602050305030304" pitchFamily="18" charset="0"/>
              </a:rPr>
              <a:t>to another not for profit company preferably having similar objects</a:t>
            </a:r>
          </a:p>
          <a:p>
            <a:pPr lvl="0">
              <a:lnSpc>
                <a:spcPct val="170000"/>
              </a:lnSpc>
            </a:pPr>
            <a:r>
              <a:rPr lang="en-US" sz="2400" dirty="0">
                <a:latin typeface="Book Antiqua" panose="02040602050305030304" pitchFamily="18" charset="0"/>
              </a:rPr>
              <a:t>In case of failure to transfer assets, Commission </a:t>
            </a:r>
            <a:r>
              <a:rPr lang="en-US" sz="2400" dirty="0">
                <a:solidFill>
                  <a:srgbClr val="C00000"/>
                </a:solidFill>
                <a:latin typeface="Book Antiqua" panose="02040602050305030304" pitchFamily="18" charset="0"/>
              </a:rPr>
              <a:t>to appoint administrator or to initiate winding up</a:t>
            </a:r>
          </a:p>
          <a:p>
            <a:pPr lvl="0"/>
            <a:endParaRPr lang="en-AU" sz="2400" dirty="0">
              <a:solidFill>
                <a:srgbClr val="C00000"/>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18</a:t>
            </a:fld>
            <a:endParaRPr lang="en-US"/>
          </a:p>
        </p:txBody>
      </p:sp>
    </p:spTree>
    <p:extLst>
      <p:ext uri="{BB962C8B-B14F-4D97-AF65-F5344CB8AC3E}">
        <p14:creationId xmlns:p14="http://schemas.microsoft.com/office/powerpoint/2010/main" val="221790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76200"/>
            <a:ext cx="8229600" cy="1477962"/>
          </a:xfrm>
        </p:spPr>
        <p:txBody>
          <a:bodyPr>
            <a:normAutofit/>
          </a:bodyPr>
          <a:lstStyle/>
          <a:p>
            <a:r>
              <a:rPr lang="en-US" sz="2000" b="1" dirty="0">
                <a:solidFill>
                  <a:srgbClr val="00B050"/>
                </a:solidFill>
                <a:latin typeface="Book Antiqua" panose="02040602050305030304" pitchFamily="18" charset="0"/>
              </a:rPr>
              <a:t>REQUIREMENT TO APPOINT COMPANY </a:t>
            </a:r>
            <a:r>
              <a:rPr lang="en-US" sz="2000" b="1" dirty="0" smtClean="0">
                <a:solidFill>
                  <a:srgbClr val="00B050"/>
                </a:solidFill>
                <a:latin typeface="Book Antiqua" panose="02040602050305030304" pitchFamily="18" charset="0"/>
              </a:rPr>
              <a:t>SECRETARY</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194 ) </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lvl="0"/>
            <a:r>
              <a:rPr lang="en-US" sz="2500" dirty="0" smtClean="0">
                <a:solidFill>
                  <a:srgbClr val="C00000"/>
                </a:solidFill>
                <a:latin typeface="Book Antiqua" panose="02040602050305030304" pitchFamily="18" charset="0"/>
              </a:rPr>
              <a:t>SMCs </a:t>
            </a:r>
            <a:r>
              <a:rPr lang="en-US" sz="2500" dirty="0">
                <a:latin typeface="Book Antiqua" panose="02040602050305030304" pitchFamily="18" charset="0"/>
              </a:rPr>
              <a:t>have been exempted from the requirement of appointing company secretary</a:t>
            </a:r>
            <a:endParaRPr lang="en-AU" sz="2500" dirty="0">
              <a:latin typeface="Book Antiqua" panose="02040602050305030304" pitchFamily="18" charset="0"/>
            </a:endParaRPr>
          </a:p>
          <a:p>
            <a:pPr marL="0" indent="0">
              <a:buNone/>
            </a:pPr>
            <a:endParaRPr lang="en-US" sz="2500" b="1" dirty="0" smtClean="0">
              <a:latin typeface="Book Antiqua" panose="02040602050305030304" pitchFamily="18" charset="0"/>
            </a:endParaRPr>
          </a:p>
          <a:p>
            <a:pPr marL="1377950" indent="-914400">
              <a:buNone/>
            </a:pPr>
            <a:r>
              <a:rPr lang="en-US" sz="2000" b="1" dirty="0" smtClean="0">
                <a:latin typeface="Book Antiqua" panose="02040602050305030304" pitchFamily="18" charset="0"/>
              </a:rPr>
              <a:t>Impact</a:t>
            </a:r>
            <a:r>
              <a:rPr lang="en-US" sz="2000" dirty="0">
                <a:latin typeface="Book Antiqua" panose="02040602050305030304" pitchFamily="18" charset="0"/>
              </a:rPr>
              <a:t>: Minimum regulatory requirements thus reducing cost of </a:t>
            </a:r>
            <a:r>
              <a:rPr lang="en-US" sz="2000" b="1" dirty="0">
                <a:latin typeface="Book Antiqua" panose="02040602050305030304" pitchFamily="18" charset="0"/>
              </a:rPr>
              <a:t>doing business</a:t>
            </a:r>
            <a:endParaRPr lang="en-AU" sz="2000" b="1" dirty="0">
              <a:latin typeface="Book Antiqua" panose="02040602050305030304" pitchFamily="18" charset="0"/>
            </a:endParaRPr>
          </a:p>
          <a:p>
            <a:pPr marL="0" indent="0">
              <a:buNone/>
            </a:pPr>
            <a:endParaRPr lang="en-AU" sz="2500" dirty="0" smtClean="0">
              <a:latin typeface="Book Antiqua" panose="02040602050305030304" pitchFamily="18" charset="0"/>
            </a:endParaRPr>
          </a:p>
          <a:p>
            <a:pPr lvl="0"/>
            <a:r>
              <a:rPr lang="en-US" sz="2500" dirty="0" smtClean="0">
                <a:latin typeface="Book Antiqua" panose="02040602050305030304" pitchFamily="18" charset="0"/>
              </a:rPr>
              <a:t>All </a:t>
            </a:r>
            <a:r>
              <a:rPr lang="en-US" sz="2500" u="sng" dirty="0" smtClean="0">
                <a:solidFill>
                  <a:srgbClr val="C00000"/>
                </a:solidFill>
                <a:latin typeface="Book Antiqua" panose="02040602050305030304" pitchFamily="18" charset="0"/>
              </a:rPr>
              <a:t>public companies </a:t>
            </a:r>
            <a:r>
              <a:rPr lang="en-US" sz="2500" dirty="0" smtClean="0">
                <a:latin typeface="Book Antiqua" panose="02040602050305030304" pitchFamily="18" charset="0"/>
              </a:rPr>
              <a:t>will be required to avail services of a permanent company secretary having such qualification and experience as may be specified by the Commission</a:t>
            </a:r>
            <a:endParaRPr lang="en-AU" sz="2500" dirty="0" smtClean="0">
              <a:latin typeface="Book Antiqua" panose="02040602050305030304" pitchFamily="18" charset="0"/>
            </a:endParaRPr>
          </a:p>
          <a:p>
            <a:pPr marL="0" indent="0">
              <a:buNone/>
            </a:pPr>
            <a:endParaRPr lang="en-US" sz="2500" dirty="0" smtClean="0">
              <a:latin typeface="Book Antiqua" panose="02040602050305030304" pitchFamily="18" charset="0"/>
            </a:endParaRPr>
          </a:p>
          <a:p>
            <a:pPr marL="1377950" indent="-914400">
              <a:buNone/>
            </a:pPr>
            <a:r>
              <a:rPr lang="en-US" sz="2000" b="1" dirty="0" smtClean="0">
                <a:latin typeface="Book Antiqua" panose="02040602050305030304" pitchFamily="18" charset="0"/>
              </a:rPr>
              <a:t>Impact</a:t>
            </a:r>
            <a:r>
              <a:rPr lang="en-US" sz="2000" dirty="0">
                <a:latin typeface="Book Antiqua" panose="02040602050305030304" pitchFamily="18" charset="0"/>
              </a:rPr>
              <a:t>: To ensure a unified </a:t>
            </a:r>
            <a:r>
              <a:rPr lang="en-US" sz="2000" dirty="0" smtClean="0">
                <a:latin typeface="Book Antiqua" panose="02040602050305030304" pitchFamily="18" charset="0"/>
              </a:rPr>
              <a:t>mechanism</a:t>
            </a:r>
            <a:endParaRPr lang="en-AU" sz="20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19</a:t>
            </a:fld>
            <a:endParaRPr lang="en-US"/>
          </a:p>
        </p:txBody>
      </p:sp>
    </p:spTree>
    <p:extLst>
      <p:ext uri="{BB962C8B-B14F-4D97-AF65-F5344CB8AC3E}">
        <p14:creationId xmlns:p14="http://schemas.microsoft.com/office/powerpoint/2010/main" val="4128237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
            <a:ext cx="8229600" cy="836676"/>
          </a:xfrm>
        </p:spPr>
        <p:txBody>
          <a:bodyPr>
            <a:normAutofit/>
          </a:bodyPr>
          <a:lstStyle/>
          <a:p>
            <a:r>
              <a:rPr lang="en-US" sz="3000" b="1" dirty="0" smtClean="0">
                <a:solidFill>
                  <a:srgbClr val="00B050"/>
                </a:solidFill>
                <a:latin typeface="Book Antiqua" panose="02040602050305030304" pitchFamily="18" charset="0"/>
              </a:rPr>
              <a:t>BACKGROUND</a:t>
            </a:r>
            <a:r>
              <a:rPr lang="en-US" sz="3200" b="1" u="sng" dirty="0" smtClean="0"/>
              <a:t> </a:t>
            </a:r>
            <a:endParaRPr lang="en-US" sz="3000"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838200" y="762000"/>
            <a:ext cx="8001000" cy="5638800"/>
          </a:xfrm>
        </p:spPr>
        <p:txBody>
          <a:bodyPr>
            <a:noAutofit/>
          </a:bodyPr>
          <a:lstStyle/>
          <a:p>
            <a:pPr marL="0" indent="0">
              <a:buNone/>
            </a:pPr>
            <a:r>
              <a:rPr lang="en-US" sz="2000" dirty="0" smtClean="0">
                <a:solidFill>
                  <a:srgbClr val="FF0000"/>
                </a:solidFill>
                <a:latin typeface="Book Antiqua" panose="02040602050305030304" pitchFamily="18" charset="0"/>
              </a:rPr>
              <a:t>History</a:t>
            </a:r>
          </a:p>
          <a:p>
            <a:r>
              <a:rPr lang="en-US" sz="2000" dirty="0" smtClean="0">
                <a:latin typeface="Book Antiqua" panose="02040602050305030304" pitchFamily="18" charset="0"/>
              </a:rPr>
              <a:t>2005</a:t>
            </a:r>
            <a:r>
              <a:rPr lang="en-US" sz="2000" dirty="0">
                <a:latin typeface="Book Antiqua" panose="02040602050305030304" pitchFamily="18" charset="0"/>
              </a:rPr>
              <a:t>      CLRC</a:t>
            </a:r>
          </a:p>
          <a:p>
            <a:r>
              <a:rPr lang="en-US" sz="2000" dirty="0">
                <a:latin typeface="Book Antiqua" panose="02040602050305030304" pitchFamily="18" charset="0"/>
              </a:rPr>
              <a:t>2013      In-house committee headed by Mr. Musharraf</a:t>
            </a:r>
          </a:p>
          <a:p>
            <a:r>
              <a:rPr lang="en-US" sz="2000" dirty="0">
                <a:latin typeface="Book Antiqua" panose="02040602050305030304" pitchFamily="18" charset="0"/>
              </a:rPr>
              <a:t>2015      In-house committee comprising of </a:t>
            </a:r>
            <a:endParaRPr lang="en-US" sz="2000" dirty="0" smtClean="0">
              <a:latin typeface="Book Antiqua" panose="02040602050305030304" pitchFamily="18" charset="0"/>
            </a:endParaRPr>
          </a:p>
          <a:p>
            <a:pPr marL="0" indent="0">
              <a:buNone/>
            </a:pPr>
            <a:r>
              <a:rPr lang="en-US" sz="2000" dirty="0">
                <a:latin typeface="Book Antiqua" panose="02040602050305030304" pitchFamily="18" charset="0"/>
              </a:rPr>
              <a:t> </a:t>
            </a:r>
            <a:r>
              <a:rPr lang="en-US" sz="2000" dirty="0" smtClean="0">
                <a:latin typeface="Book Antiqua" panose="02040602050305030304" pitchFamily="18" charset="0"/>
              </a:rPr>
              <a:t>                  Mr</a:t>
            </a:r>
            <a:r>
              <a:rPr lang="en-US" sz="2000" dirty="0">
                <a:latin typeface="Book Antiqua" panose="02040602050305030304" pitchFamily="18" charset="0"/>
              </a:rPr>
              <a:t>. Abdul </a:t>
            </a:r>
            <a:r>
              <a:rPr lang="en-US" sz="2000" dirty="0" smtClean="0">
                <a:latin typeface="Book Antiqua" panose="02040602050305030304" pitchFamily="18" charset="0"/>
              </a:rPr>
              <a:t>Rehman </a:t>
            </a:r>
            <a:r>
              <a:rPr lang="en-US" sz="2000" dirty="0">
                <a:latin typeface="Book Antiqua" panose="02040602050305030304" pitchFamily="18" charset="0"/>
              </a:rPr>
              <a:t>Qureshi and </a:t>
            </a:r>
            <a:r>
              <a:rPr lang="en-US" sz="2000" dirty="0" smtClean="0">
                <a:latin typeface="Book Antiqua" panose="02040602050305030304" pitchFamily="18" charset="0"/>
              </a:rPr>
              <a:t>Mr. Jawed </a:t>
            </a:r>
            <a:r>
              <a:rPr lang="en-US" sz="2000" dirty="0">
                <a:latin typeface="Book Antiqua" panose="02040602050305030304" pitchFamily="18" charset="0"/>
              </a:rPr>
              <a:t>Hussain</a:t>
            </a:r>
          </a:p>
          <a:p>
            <a:endParaRPr lang="en-US" sz="2000" dirty="0" smtClean="0">
              <a:latin typeface="Book Antiqua" panose="02040602050305030304" pitchFamily="18" charset="0"/>
            </a:endParaRPr>
          </a:p>
          <a:p>
            <a:pPr marL="0" indent="0">
              <a:buNone/>
            </a:pPr>
            <a:r>
              <a:rPr lang="en-US" sz="2000" dirty="0" smtClean="0">
                <a:solidFill>
                  <a:srgbClr val="FF0000"/>
                </a:solidFill>
                <a:latin typeface="Book Antiqua" panose="02040602050305030304" pitchFamily="18" charset="0"/>
              </a:rPr>
              <a:t>Support/Guidance</a:t>
            </a:r>
            <a:endParaRPr lang="en-US" sz="2000" dirty="0">
              <a:solidFill>
                <a:srgbClr val="FF0000"/>
              </a:solidFill>
              <a:latin typeface="Book Antiqua" panose="02040602050305030304" pitchFamily="18" charset="0"/>
            </a:endParaRPr>
          </a:p>
          <a:p>
            <a:r>
              <a:rPr lang="en-US" sz="2000" dirty="0">
                <a:latin typeface="Book Antiqua" panose="02040602050305030304" pitchFamily="18" charset="0"/>
              </a:rPr>
              <a:t>Mr. Ibrahim Sidat, well </a:t>
            </a:r>
            <a:r>
              <a:rPr lang="en-US" sz="2000" dirty="0" smtClean="0">
                <a:latin typeface="Book Antiqua" panose="02040602050305030304" pitchFamily="18" charset="0"/>
              </a:rPr>
              <a:t>known </a:t>
            </a:r>
            <a:r>
              <a:rPr lang="en-US" sz="2000" dirty="0">
                <a:latin typeface="Book Antiqua" panose="02040602050305030304" pitchFamily="18" charset="0"/>
              </a:rPr>
              <a:t>Chartered Accountant of the country</a:t>
            </a:r>
          </a:p>
          <a:p>
            <a:r>
              <a:rPr lang="en-US" sz="2000" dirty="0">
                <a:latin typeface="Book Antiqua" panose="02040602050305030304" pitchFamily="18" charset="0"/>
              </a:rPr>
              <a:t>Mr. M. Hayat </a:t>
            </a:r>
            <a:r>
              <a:rPr lang="en-US" sz="2000" dirty="0" err="1">
                <a:latin typeface="Book Antiqua" panose="02040602050305030304" pitchFamily="18" charset="0"/>
              </a:rPr>
              <a:t>Jasra</a:t>
            </a:r>
            <a:r>
              <a:rPr lang="en-US" sz="2000" dirty="0">
                <a:latin typeface="Book Antiqua" panose="02040602050305030304" pitchFamily="18" charset="0"/>
              </a:rPr>
              <a:t>, former </a:t>
            </a:r>
            <a:r>
              <a:rPr lang="en-US" sz="2000" dirty="0" smtClean="0">
                <a:latin typeface="Book Antiqua" panose="02040602050305030304" pitchFamily="18" charset="0"/>
              </a:rPr>
              <a:t>Executive Director,  </a:t>
            </a:r>
            <a:r>
              <a:rPr lang="en-US" sz="2000" dirty="0">
                <a:latin typeface="Book Antiqua" panose="02040602050305030304" pitchFamily="18" charset="0"/>
              </a:rPr>
              <a:t>SECP</a:t>
            </a:r>
          </a:p>
          <a:p>
            <a:pPr marL="0" indent="0">
              <a:buNone/>
            </a:pPr>
            <a:endParaRPr lang="en-US" sz="2000" dirty="0">
              <a:latin typeface="Book Antiqua" panose="02040602050305030304" pitchFamily="18" charset="0"/>
            </a:endParaRPr>
          </a:p>
          <a:p>
            <a:pPr marL="0" indent="0">
              <a:buNone/>
            </a:pPr>
            <a:r>
              <a:rPr lang="en-US" sz="2000" dirty="0">
                <a:solidFill>
                  <a:srgbClr val="FF0000"/>
                </a:solidFill>
                <a:latin typeface="Book Antiqua" panose="02040602050305030304" pitchFamily="18" charset="0"/>
              </a:rPr>
              <a:t>Feedback </a:t>
            </a:r>
          </a:p>
          <a:p>
            <a:r>
              <a:rPr lang="en-US" sz="2000" dirty="0" smtClean="0">
                <a:latin typeface="Book Antiqua" panose="02040602050305030304" pitchFamily="18" charset="0"/>
              </a:rPr>
              <a:t>Mr</a:t>
            </a:r>
            <a:r>
              <a:rPr lang="en-US" sz="2000" dirty="0">
                <a:latin typeface="Book Antiqua" panose="02040602050305030304" pitchFamily="18" charset="0"/>
              </a:rPr>
              <a:t>. Masood Naqvi, well know Chartered Accountant of the country</a:t>
            </a:r>
          </a:p>
          <a:p>
            <a:r>
              <a:rPr lang="en-US" sz="2000" dirty="0">
                <a:latin typeface="Book Antiqua" panose="02040602050305030304" pitchFamily="18" charset="0"/>
              </a:rPr>
              <a:t>Dr. Pervez Hassan</a:t>
            </a:r>
            <a:endParaRPr lang="en-AU" sz="20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a:t>
            </a:fld>
            <a:endParaRPr lang="en-US"/>
          </a:p>
        </p:txBody>
      </p:sp>
    </p:spTree>
    <p:extLst>
      <p:ext uri="{BB962C8B-B14F-4D97-AF65-F5344CB8AC3E}">
        <p14:creationId xmlns:p14="http://schemas.microsoft.com/office/powerpoint/2010/main" val="3285074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355315" y="31650"/>
            <a:ext cx="8229600" cy="715962"/>
          </a:xfrm>
        </p:spPr>
        <p:txBody>
          <a:bodyPr>
            <a:noAutofit/>
          </a:bodyPr>
          <a:lstStyle/>
          <a:p>
            <a:r>
              <a:rPr lang="en-US" sz="2000" b="1" dirty="0">
                <a:solidFill>
                  <a:srgbClr val="00B050"/>
                </a:solidFill>
                <a:latin typeface="Book Antiqua" panose="02040602050305030304" pitchFamily="18" charset="0"/>
              </a:rPr>
              <a:t>MAXIMUM USE OF TECHNOLOGY</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71510" y="534910"/>
            <a:ext cx="8001000" cy="6170690"/>
          </a:xfrm>
        </p:spPr>
        <p:txBody>
          <a:bodyPr>
            <a:normAutofit fontScale="47500" lnSpcReduction="20000"/>
          </a:bodyPr>
          <a:lstStyle/>
          <a:p>
            <a:pPr marL="0" lvl="0" indent="0">
              <a:buNone/>
            </a:pPr>
            <a:r>
              <a:rPr lang="en-US" sz="3600" b="1" dirty="0" smtClean="0">
                <a:latin typeface="Book Antiqua" panose="02040602050305030304" pitchFamily="18" charset="0"/>
              </a:rPr>
              <a:t>By </a:t>
            </a:r>
            <a:r>
              <a:rPr lang="en-US" sz="3600" b="1" dirty="0">
                <a:latin typeface="Book Antiqua" panose="02040602050305030304" pitchFamily="18" charset="0"/>
              </a:rPr>
              <a:t>the </a:t>
            </a:r>
            <a:r>
              <a:rPr lang="en-US" sz="3600" b="1" dirty="0">
                <a:solidFill>
                  <a:srgbClr val="C00000"/>
                </a:solidFill>
                <a:latin typeface="Book Antiqua" panose="02040602050305030304" pitchFamily="18" charset="0"/>
              </a:rPr>
              <a:t>regulator, regulatee, </a:t>
            </a:r>
            <a:r>
              <a:rPr lang="en-US" sz="3600" b="1" dirty="0" smtClean="0">
                <a:solidFill>
                  <a:srgbClr val="C00000"/>
                </a:solidFill>
                <a:latin typeface="Book Antiqua" panose="02040602050305030304" pitchFamily="18" charset="0"/>
              </a:rPr>
              <a:t>members </a:t>
            </a:r>
            <a:r>
              <a:rPr lang="en-US" sz="3600" b="1" dirty="0">
                <a:latin typeface="Book Antiqua" panose="02040602050305030304" pitchFamily="18" charset="0"/>
              </a:rPr>
              <a:t>as well as the stakeholders in all the areas </a:t>
            </a:r>
            <a:r>
              <a:rPr lang="en-US" sz="3600" b="1" dirty="0" smtClean="0">
                <a:latin typeface="Book Antiqua" panose="02040602050305030304" pitchFamily="18" charset="0"/>
              </a:rPr>
              <a:t>particularly.-</a:t>
            </a:r>
            <a:endParaRPr lang="en-AU" sz="3600" b="1" dirty="0">
              <a:latin typeface="Book Antiqua" panose="02040602050305030304" pitchFamily="18" charset="0"/>
            </a:endParaRPr>
          </a:p>
          <a:p>
            <a:pPr marL="0" indent="0">
              <a:buNone/>
            </a:pPr>
            <a:r>
              <a:rPr lang="en-US" sz="3600" b="1" dirty="0">
                <a:latin typeface="Book Antiqua" panose="02040602050305030304" pitchFamily="18" charset="0"/>
              </a:rPr>
              <a:t> </a:t>
            </a:r>
            <a:endParaRPr lang="en-AU" sz="3600" b="1" dirty="0">
              <a:latin typeface="Book Antiqua" panose="02040602050305030304" pitchFamily="18" charset="0"/>
            </a:endParaRPr>
          </a:p>
          <a:p>
            <a:pPr lvl="0"/>
            <a:r>
              <a:rPr lang="en-US" sz="3600" b="1" dirty="0">
                <a:latin typeface="Book Antiqua" panose="02040602050305030304" pitchFamily="18" charset="0"/>
              </a:rPr>
              <a:t>Service of documents/notices </a:t>
            </a:r>
            <a:r>
              <a:rPr lang="en-US" sz="3600" b="1" dirty="0" smtClean="0">
                <a:latin typeface="Book Antiqua" panose="02040602050305030304" pitchFamily="18" charset="0"/>
              </a:rPr>
              <a:t>on </a:t>
            </a:r>
            <a:r>
              <a:rPr lang="en-US" sz="3600" b="1" dirty="0">
                <a:latin typeface="Book Antiqua" panose="02040602050305030304" pitchFamily="18" charset="0"/>
              </a:rPr>
              <a:t>the </a:t>
            </a:r>
            <a:r>
              <a:rPr lang="en-US" sz="3600" b="1" dirty="0" smtClean="0">
                <a:latin typeface="Book Antiqua" panose="02040602050305030304" pitchFamily="18" charset="0"/>
              </a:rPr>
              <a:t>company</a:t>
            </a:r>
            <a:r>
              <a:rPr lang="en-US" sz="3600" b="1" dirty="0">
                <a:latin typeface="Book Antiqua" panose="02040602050305030304" pitchFamily="18" charset="0"/>
              </a:rPr>
              <a:t>, </a:t>
            </a:r>
            <a:r>
              <a:rPr lang="en-US" sz="3600" b="1" dirty="0" smtClean="0">
                <a:latin typeface="Book Antiqua" panose="02040602050305030304" pitchFamily="18" charset="0"/>
              </a:rPr>
              <a:t>the members, the </a:t>
            </a:r>
            <a:r>
              <a:rPr lang="en-US" sz="3600" b="1" dirty="0">
                <a:latin typeface="Book Antiqua" panose="02040602050305030304" pitchFamily="18" charset="0"/>
              </a:rPr>
              <a:t>registrar and the </a:t>
            </a:r>
            <a:r>
              <a:rPr lang="en-US" sz="3600" b="1" dirty="0" smtClean="0">
                <a:latin typeface="Book Antiqua" panose="02040602050305030304" pitchFamily="18" charset="0"/>
              </a:rPr>
              <a:t>Commission </a:t>
            </a:r>
            <a:r>
              <a:rPr lang="en-US" sz="3600" b="1" dirty="0" smtClean="0">
                <a:solidFill>
                  <a:srgbClr val="C00000"/>
                </a:solidFill>
                <a:latin typeface="Book Antiqua" panose="02040602050305030304" pitchFamily="18" charset="0"/>
              </a:rPr>
              <a:t>( Sections 53, 54, 55) </a:t>
            </a:r>
            <a:endParaRPr lang="en-AU" sz="3600" b="1" dirty="0">
              <a:solidFill>
                <a:srgbClr val="C00000"/>
              </a:solidFill>
              <a:latin typeface="Book Antiqua" panose="02040602050305030304" pitchFamily="18" charset="0"/>
            </a:endParaRPr>
          </a:p>
          <a:p>
            <a:pPr marL="0" indent="0">
              <a:buNone/>
            </a:pPr>
            <a:r>
              <a:rPr lang="en-US" sz="3600" b="1" dirty="0">
                <a:latin typeface="Book Antiqua" panose="02040602050305030304" pitchFamily="18" charset="0"/>
              </a:rPr>
              <a:t> </a:t>
            </a:r>
          </a:p>
          <a:p>
            <a:pPr lvl="0"/>
            <a:r>
              <a:rPr lang="en-US" sz="3600" b="1" dirty="0" smtClean="0">
                <a:latin typeface="Book Antiqua" panose="02040602050305030304" pitchFamily="18" charset="0"/>
              </a:rPr>
              <a:t>Participation </a:t>
            </a:r>
            <a:r>
              <a:rPr lang="en-US" sz="3600" b="1" dirty="0">
                <a:latin typeface="Book Antiqua" panose="02040602050305030304" pitchFamily="18" charset="0"/>
              </a:rPr>
              <a:t>in the meetings by members and directors through video links</a:t>
            </a:r>
            <a:r>
              <a:rPr lang="en-US" sz="3600" b="1" dirty="0" smtClean="0">
                <a:latin typeface="Book Antiqua" panose="02040602050305030304" pitchFamily="18" charset="0"/>
              </a:rPr>
              <a:t>; </a:t>
            </a:r>
            <a:r>
              <a:rPr lang="en-US" sz="3600" b="1" dirty="0" smtClean="0">
                <a:solidFill>
                  <a:srgbClr val="C00000"/>
                </a:solidFill>
                <a:latin typeface="Book Antiqua" panose="02040602050305030304" pitchFamily="18" charset="0"/>
              </a:rPr>
              <a:t>( Section 134 )</a:t>
            </a:r>
            <a:endParaRPr lang="en-AU" sz="3600" b="1" dirty="0">
              <a:solidFill>
                <a:srgbClr val="C00000"/>
              </a:solidFill>
              <a:latin typeface="Book Antiqua" panose="02040602050305030304" pitchFamily="18" charset="0"/>
            </a:endParaRPr>
          </a:p>
          <a:p>
            <a:pPr marL="0" indent="0">
              <a:buNone/>
            </a:pPr>
            <a:r>
              <a:rPr lang="en-US" sz="3400" b="1" dirty="0" smtClean="0">
                <a:latin typeface="Book Antiqua" panose="02040602050305030304" pitchFamily="18" charset="0"/>
              </a:rPr>
              <a:t>	</a:t>
            </a:r>
            <a:endParaRPr lang="en-US" sz="3600" b="1" dirty="0">
              <a:latin typeface="Book Antiqua" panose="02040602050305030304" pitchFamily="18" charset="0"/>
            </a:endParaRPr>
          </a:p>
          <a:p>
            <a:r>
              <a:rPr lang="en-US" sz="3600" b="1" dirty="0" smtClean="0">
                <a:latin typeface="Book Antiqua" panose="02040602050305030304" pitchFamily="18" charset="0"/>
              </a:rPr>
              <a:t>Voting </a:t>
            </a:r>
            <a:r>
              <a:rPr lang="en-US" sz="3600" b="1" dirty="0">
                <a:latin typeface="Book Antiqua" panose="02040602050305030304" pitchFamily="18" charset="0"/>
              </a:rPr>
              <a:t>through electronic means</a:t>
            </a:r>
            <a:r>
              <a:rPr lang="en-US" sz="3600" b="1" dirty="0" smtClean="0">
                <a:latin typeface="Book Antiqua" panose="02040602050305030304" pitchFamily="18" charset="0"/>
              </a:rPr>
              <a:t>; </a:t>
            </a:r>
            <a:r>
              <a:rPr lang="en-US" sz="3600" b="1" dirty="0">
                <a:solidFill>
                  <a:srgbClr val="C00000"/>
                </a:solidFill>
                <a:latin typeface="Book Antiqua" panose="02040602050305030304" pitchFamily="18" charset="0"/>
              </a:rPr>
              <a:t>(Section 134)</a:t>
            </a:r>
            <a:endParaRPr lang="en-AU" sz="3600" b="1" dirty="0">
              <a:solidFill>
                <a:srgbClr val="C00000"/>
              </a:solidFill>
              <a:latin typeface="Book Antiqua" panose="02040602050305030304" pitchFamily="18" charset="0"/>
            </a:endParaRPr>
          </a:p>
          <a:p>
            <a:pPr marL="0" indent="0">
              <a:buNone/>
            </a:pPr>
            <a:endParaRPr lang="en-US" sz="3600" b="1" dirty="0" smtClean="0">
              <a:latin typeface="Book Antiqua" panose="02040602050305030304" pitchFamily="18" charset="0"/>
            </a:endParaRPr>
          </a:p>
          <a:p>
            <a:pPr marL="0" indent="0">
              <a:buNone/>
            </a:pPr>
            <a:r>
              <a:rPr lang="en-US" sz="3600" b="1" dirty="0" smtClean="0">
                <a:latin typeface="Book Antiqua" panose="02040602050305030304" pitchFamily="18" charset="0"/>
              </a:rPr>
              <a:t> </a:t>
            </a:r>
            <a:r>
              <a:rPr lang="en-US" sz="3600" b="1" dirty="0">
                <a:latin typeface="Book Antiqua" panose="02040602050305030304" pitchFamily="18" charset="0"/>
              </a:rPr>
              <a:t> Impact: </a:t>
            </a:r>
            <a:r>
              <a:rPr lang="en-US" sz="3600" dirty="0">
                <a:latin typeface="Book Antiqua" panose="02040602050305030304" pitchFamily="18" charset="0"/>
              </a:rPr>
              <a:t>ensure maximum participation and reduce cost of the company</a:t>
            </a:r>
            <a:endParaRPr lang="en-AU" sz="3600" b="1" dirty="0" smtClean="0">
              <a:latin typeface="Book Antiqua" panose="02040602050305030304" pitchFamily="18" charset="0"/>
            </a:endParaRPr>
          </a:p>
          <a:p>
            <a:pPr lvl="0"/>
            <a:endParaRPr lang="en-US" sz="3600" b="1" dirty="0" smtClean="0">
              <a:latin typeface="Book Antiqua" panose="02040602050305030304" pitchFamily="18" charset="0"/>
            </a:endParaRPr>
          </a:p>
          <a:p>
            <a:pPr lvl="0"/>
            <a:r>
              <a:rPr lang="en-US" sz="3600" b="1" dirty="0" smtClean="0">
                <a:latin typeface="Book Antiqua" panose="02040602050305030304" pitchFamily="18" charset="0"/>
              </a:rPr>
              <a:t>Enabling </a:t>
            </a:r>
            <a:r>
              <a:rPr lang="en-US" sz="3600" b="1" dirty="0">
                <a:latin typeface="Book Antiqua" panose="02040602050305030304" pitchFamily="18" charset="0"/>
              </a:rPr>
              <a:t>provision empowering the Commission to notify mandatory on-line </a:t>
            </a:r>
            <a:r>
              <a:rPr lang="en-US" sz="3600" b="1" dirty="0" smtClean="0">
                <a:latin typeface="Book Antiqua" panose="02040602050305030304" pitchFamily="18" charset="0"/>
              </a:rPr>
              <a:t>filing </a:t>
            </a:r>
            <a:r>
              <a:rPr lang="en-US" sz="3600" b="1" dirty="0" smtClean="0">
                <a:solidFill>
                  <a:srgbClr val="FF0000"/>
                </a:solidFill>
                <a:latin typeface="Book Antiqua" panose="02040602050305030304" pitchFamily="18" charset="0"/>
              </a:rPr>
              <a:t>[section 471(4)]</a:t>
            </a:r>
            <a:endParaRPr lang="en-AU" sz="3600" b="1" dirty="0">
              <a:solidFill>
                <a:srgbClr val="FF0000"/>
              </a:solidFill>
              <a:latin typeface="Book Antiqua" panose="02040602050305030304" pitchFamily="18" charset="0"/>
            </a:endParaRPr>
          </a:p>
          <a:p>
            <a:pPr marL="0" indent="0">
              <a:buNone/>
            </a:pPr>
            <a:endParaRPr lang="en-AU" sz="3600" b="1" dirty="0">
              <a:latin typeface="Book Antiqua" panose="02040602050305030304" pitchFamily="18" charset="0"/>
            </a:endParaRPr>
          </a:p>
          <a:p>
            <a:pPr lvl="0"/>
            <a:r>
              <a:rPr lang="en-US" sz="3600" b="1" dirty="0">
                <a:latin typeface="Book Antiqua" panose="02040602050305030304" pitchFamily="18" charset="0"/>
              </a:rPr>
              <a:t>Enabling provision empowering the Commission to notify mandatory service of documents by the company on the members electronically – after a specified date the member requiring physical document shall bear the </a:t>
            </a:r>
            <a:r>
              <a:rPr lang="en-US" sz="3600" b="1" dirty="0" smtClean="0">
                <a:latin typeface="Book Antiqua" panose="02040602050305030304" pitchFamily="18" charset="0"/>
              </a:rPr>
              <a:t>cost </a:t>
            </a:r>
            <a:r>
              <a:rPr lang="en-US" sz="3600" b="1" dirty="0" smtClean="0">
                <a:solidFill>
                  <a:srgbClr val="FF0000"/>
                </a:solidFill>
                <a:latin typeface="Book Antiqua" panose="02040602050305030304" pitchFamily="18" charset="0"/>
              </a:rPr>
              <a:t>[section 473]</a:t>
            </a:r>
          </a:p>
          <a:p>
            <a:pPr lvl="0"/>
            <a:endParaRPr lang="en-US" sz="3600" b="1" dirty="0" smtClean="0">
              <a:latin typeface="Book Antiqua" panose="02040602050305030304" pitchFamily="18" charset="0"/>
            </a:endParaRPr>
          </a:p>
          <a:p>
            <a:pPr lvl="0"/>
            <a:r>
              <a:rPr lang="en-US" sz="3600" b="1" dirty="0" smtClean="0">
                <a:latin typeface="Book Antiqua" panose="02040602050305030304" pitchFamily="18" charset="0"/>
              </a:rPr>
              <a:t>Dividend can also be paid to shareholders through electronic mode </a:t>
            </a:r>
          </a:p>
          <a:p>
            <a:pPr marL="0" indent="0">
              <a:buNone/>
            </a:pPr>
            <a:r>
              <a:rPr lang="en-US" sz="3600" b="1" dirty="0" smtClean="0">
                <a:solidFill>
                  <a:srgbClr val="C00000"/>
                </a:solidFill>
                <a:latin typeface="Book Antiqua" panose="02040602050305030304" pitchFamily="18" charset="0"/>
              </a:rPr>
              <a:t>      (</a:t>
            </a:r>
            <a:r>
              <a:rPr lang="en-US" sz="3600" b="1" dirty="0">
                <a:solidFill>
                  <a:srgbClr val="C00000"/>
                </a:solidFill>
                <a:latin typeface="Book Antiqua" panose="02040602050305030304" pitchFamily="18" charset="0"/>
              </a:rPr>
              <a:t>Section 242) – </a:t>
            </a:r>
            <a:r>
              <a:rPr lang="en-US" sz="3600" b="1" dirty="0" smtClean="0">
                <a:solidFill>
                  <a:srgbClr val="C00000"/>
                </a:solidFill>
                <a:latin typeface="Book Antiqua" panose="02040602050305030304" pitchFamily="18" charset="0"/>
              </a:rPr>
              <a:t>for listed co - transfer into bank account mandatory</a:t>
            </a: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20</a:t>
            </a:fld>
            <a:endParaRPr lang="en-US"/>
          </a:p>
        </p:txBody>
      </p:sp>
    </p:spTree>
    <p:extLst>
      <p:ext uri="{BB962C8B-B14F-4D97-AF65-F5344CB8AC3E}">
        <p14:creationId xmlns:p14="http://schemas.microsoft.com/office/powerpoint/2010/main" val="2883777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639762"/>
          </a:xfrm>
        </p:spPr>
        <p:txBody>
          <a:bodyPr>
            <a:normAutofit fontScale="90000"/>
          </a:bodyPr>
          <a:lstStyle/>
          <a:p>
            <a:r>
              <a:rPr lang="en-US" sz="2000" b="1" dirty="0" smtClean="0">
                <a:solidFill>
                  <a:srgbClr val="00B050"/>
                </a:solidFill>
                <a:latin typeface="Book Antiqua" panose="02040602050305030304" pitchFamily="18" charset="0"/>
              </a:rPr>
              <a:t> </a:t>
            </a:r>
            <a:br>
              <a:rPr lang="en-US" sz="2000" b="1" dirty="0" smtClean="0">
                <a:solidFill>
                  <a:srgbClr val="00B050"/>
                </a:solidFill>
                <a:latin typeface="Book Antiqua" panose="02040602050305030304" pitchFamily="18" charset="0"/>
              </a:rPr>
            </a:b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609600" y="304800"/>
            <a:ext cx="8229600" cy="6324600"/>
          </a:xfrm>
        </p:spPr>
        <p:txBody>
          <a:bodyPr>
            <a:normAutofit fontScale="77500" lnSpcReduction="20000"/>
          </a:bodyPr>
          <a:lstStyle/>
          <a:p>
            <a:pPr marL="0" indent="0" algn="ctr">
              <a:buNone/>
            </a:pPr>
            <a:r>
              <a:rPr lang="en-US" sz="2300" b="1" dirty="0">
                <a:solidFill>
                  <a:srgbClr val="00B050"/>
                </a:solidFill>
                <a:latin typeface="Book Antiqua" panose="02040602050305030304" pitchFamily="18" charset="0"/>
              </a:rPr>
              <a:t>SERVICES OF </a:t>
            </a:r>
            <a:r>
              <a:rPr lang="en-US" sz="2300" b="1" dirty="0" smtClean="0">
                <a:solidFill>
                  <a:srgbClr val="00B050"/>
                </a:solidFill>
                <a:latin typeface="Book Antiqua" panose="02040602050305030304" pitchFamily="18" charset="0"/>
              </a:rPr>
              <a:t>INTERMEDIARY</a:t>
            </a:r>
          </a:p>
          <a:p>
            <a:pPr marL="0" indent="0" algn="ctr">
              <a:buNone/>
            </a:pPr>
            <a:r>
              <a:rPr lang="en-US" sz="2300" b="1" dirty="0" smtClean="0">
                <a:solidFill>
                  <a:srgbClr val="C00000"/>
                </a:solidFill>
                <a:latin typeface="Book Antiqua" panose="02040602050305030304" pitchFamily="18" charset="0"/>
              </a:rPr>
              <a:t>[Section </a:t>
            </a:r>
            <a:r>
              <a:rPr lang="en-US" sz="2300" b="1" dirty="0">
                <a:solidFill>
                  <a:srgbClr val="C00000"/>
                </a:solidFill>
                <a:latin typeface="Book Antiqua" panose="02040602050305030304" pitchFamily="18" charset="0"/>
              </a:rPr>
              <a:t>455]</a:t>
            </a:r>
            <a:endParaRPr lang="en-AU" sz="2300" b="1" dirty="0">
              <a:solidFill>
                <a:srgbClr val="C00000"/>
              </a:solidFill>
              <a:latin typeface="Book Antiqua" panose="02040602050305030304" pitchFamily="18" charset="0"/>
            </a:endParaRPr>
          </a:p>
          <a:p>
            <a:pPr lvl="0"/>
            <a:r>
              <a:rPr lang="en-US" sz="2300" dirty="0" smtClean="0">
                <a:latin typeface="Book Antiqua" panose="02040602050305030304" pitchFamily="18" charset="0"/>
              </a:rPr>
              <a:t>Concept of Intermediary</a:t>
            </a:r>
          </a:p>
          <a:p>
            <a:pPr lvl="0"/>
            <a:endParaRPr lang="en-US" sz="2300" dirty="0" smtClean="0">
              <a:latin typeface="Book Antiqua" panose="02040602050305030304" pitchFamily="18" charset="0"/>
            </a:endParaRPr>
          </a:p>
          <a:p>
            <a:pPr lvl="0"/>
            <a:r>
              <a:rPr lang="en-US" sz="2300" dirty="0" smtClean="0">
                <a:latin typeface="Book Antiqua" panose="02040602050305030304" pitchFamily="18" charset="0"/>
              </a:rPr>
              <a:t>Companies </a:t>
            </a:r>
            <a:r>
              <a:rPr lang="en-US" sz="2300" dirty="0">
                <a:latin typeface="Book Antiqua" panose="02040602050305030304" pitchFamily="18" charset="0"/>
              </a:rPr>
              <a:t>not having computer / IT </a:t>
            </a:r>
            <a:r>
              <a:rPr lang="en-US" sz="2300" dirty="0" smtClean="0">
                <a:latin typeface="Book Antiqua" panose="02040602050305030304" pitchFamily="18" charset="0"/>
              </a:rPr>
              <a:t>infrastructure may be able to avail services of </a:t>
            </a:r>
            <a:r>
              <a:rPr lang="en-US" sz="2300" dirty="0" smtClean="0">
                <a:solidFill>
                  <a:srgbClr val="C00000"/>
                </a:solidFill>
                <a:latin typeface="Book Antiqua" panose="02040602050305030304" pitchFamily="18" charset="0"/>
              </a:rPr>
              <a:t>Intermediary</a:t>
            </a:r>
            <a:r>
              <a:rPr lang="en-US" sz="2300" dirty="0" smtClean="0">
                <a:latin typeface="Book Antiqua" panose="02040602050305030304" pitchFamily="18" charset="0"/>
              </a:rPr>
              <a:t> for filling of documents etc. </a:t>
            </a:r>
            <a:endParaRPr lang="en-AU" sz="2300" dirty="0">
              <a:latin typeface="Book Antiqua" panose="02040602050305030304" pitchFamily="18" charset="0"/>
            </a:endParaRPr>
          </a:p>
          <a:p>
            <a:pPr lvl="0"/>
            <a:endParaRPr lang="en-US" sz="2300" dirty="0" smtClean="0">
              <a:latin typeface="Book Antiqua" panose="02040602050305030304" pitchFamily="18" charset="0"/>
            </a:endParaRPr>
          </a:p>
          <a:p>
            <a:pPr lvl="0"/>
            <a:r>
              <a:rPr lang="en-US" sz="2300" dirty="0">
                <a:latin typeface="Book Antiqua" panose="02040602050305030304" pitchFamily="18" charset="0"/>
              </a:rPr>
              <a:t>I</a:t>
            </a:r>
            <a:r>
              <a:rPr lang="en-US" sz="2300" dirty="0" smtClean="0">
                <a:latin typeface="Book Antiqua" panose="02040602050305030304" pitchFamily="18" charset="0"/>
              </a:rPr>
              <a:t>ntermediary </a:t>
            </a:r>
            <a:r>
              <a:rPr lang="en-US" sz="2300" dirty="0">
                <a:latin typeface="Book Antiqua" panose="02040602050305030304" pitchFamily="18" charset="0"/>
              </a:rPr>
              <a:t>shall be </a:t>
            </a:r>
            <a:r>
              <a:rPr lang="en-US" sz="2300" dirty="0" smtClean="0">
                <a:latin typeface="Book Antiqua" panose="02040602050305030304" pitchFamily="18" charset="0"/>
              </a:rPr>
              <a:t>registered with </a:t>
            </a:r>
            <a:r>
              <a:rPr lang="en-US" sz="2300" dirty="0">
                <a:latin typeface="Book Antiqua" panose="02040602050305030304" pitchFamily="18" charset="0"/>
              </a:rPr>
              <a:t>the </a:t>
            </a:r>
            <a:r>
              <a:rPr lang="en-US" sz="2300" dirty="0" smtClean="0">
                <a:latin typeface="Book Antiqua" panose="02040602050305030304" pitchFamily="18" charset="0"/>
              </a:rPr>
              <a:t>Commission in accordance with the regulations</a:t>
            </a:r>
            <a:endParaRPr lang="en-AU" sz="2300" dirty="0">
              <a:latin typeface="Book Antiqua" panose="02040602050305030304" pitchFamily="18" charset="0"/>
            </a:endParaRPr>
          </a:p>
          <a:p>
            <a:pPr marL="0" indent="0">
              <a:buNone/>
            </a:pPr>
            <a:endParaRPr lang="en-US" sz="2300" b="1" dirty="0" smtClean="0"/>
          </a:p>
          <a:p>
            <a:pPr marL="1377950" indent="-914400">
              <a:buNone/>
            </a:pPr>
            <a:r>
              <a:rPr lang="en-US" sz="2300" b="1" dirty="0">
                <a:latin typeface="Book Antiqua" panose="02040602050305030304" pitchFamily="18" charset="0"/>
              </a:rPr>
              <a:t>Impact</a:t>
            </a:r>
            <a:r>
              <a:rPr lang="en-US" sz="2300" dirty="0">
                <a:latin typeface="Book Antiqua" panose="02040602050305030304" pitchFamily="18" charset="0"/>
              </a:rPr>
              <a:t>: </a:t>
            </a:r>
            <a:r>
              <a:rPr lang="en-US" sz="2300" dirty="0" smtClean="0">
                <a:latin typeface="Book Antiqua" panose="02040602050305030304" pitchFamily="18" charset="0"/>
              </a:rPr>
              <a:t>	Promote </a:t>
            </a:r>
            <a:r>
              <a:rPr lang="en-US" sz="2300" dirty="0">
                <a:latin typeface="Book Antiqua" panose="02040602050305030304" pitchFamily="18" charset="0"/>
              </a:rPr>
              <a:t>electronic filing</a:t>
            </a:r>
            <a:endParaRPr lang="en-AU" sz="2300" dirty="0">
              <a:latin typeface="Book Antiqua" panose="02040602050305030304" pitchFamily="18" charset="0"/>
            </a:endParaRPr>
          </a:p>
          <a:p>
            <a:pPr marL="0" indent="0">
              <a:buNone/>
            </a:pPr>
            <a:endParaRPr lang="en-AU" sz="2300" dirty="0">
              <a:latin typeface="Book Antiqua" panose="02040602050305030304" pitchFamily="18" charset="0"/>
            </a:endParaRPr>
          </a:p>
          <a:p>
            <a:pPr marL="0" lvl="0" indent="0" algn="ctr">
              <a:spcBef>
                <a:spcPct val="0"/>
              </a:spcBef>
              <a:buNone/>
            </a:pPr>
            <a:r>
              <a:rPr lang="en-US" sz="2300" b="1" dirty="0">
                <a:solidFill>
                  <a:srgbClr val="00B050"/>
                </a:solidFill>
                <a:latin typeface="Book Antiqua" panose="02040602050305030304" pitchFamily="18" charset="0"/>
              </a:rPr>
              <a:t>MANDATORY CONVERSION OF SHARES OF ALL COMPANIES INTO BOOK-ENTRY </a:t>
            </a:r>
            <a:r>
              <a:rPr lang="en-US" sz="2300" b="1" dirty="0" smtClean="0">
                <a:solidFill>
                  <a:srgbClr val="00B050"/>
                </a:solidFill>
                <a:latin typeface="Book Antiqua" panose="02040602050305030304" pitchFamily="18" charset="0"/>
              </a:rPr>
              <a:t>FORM</a:t>
            </a:r>
          </a:p>
          <a:p>
            <a:pPr marL="0" lvl="0" indent="0" algn="ctr">
              <a:buNone/>
            </a:pPr>
            <a:r>
              <a:rPr lang="en-US" sz="2300" b="1" dirty="0">
                <a:solidFill>
                  <a:srgbClr val="C00000"/>
                </a:solidFill>
                <a:latin typeface="Book Antiqua" panose="02040602050305030304" pitchFamily="18" charset="0"/>
              </a:rPr>
              <a:t>[Section 72]</a:t>
            </a:r>
          </a:p>
          <a:p>
            <a:pPr marL="0" indent="0">
              <a:buNone/>
            </a:pPr>
            <a:endParaRPr lang="en-AU" sz="2300" dirty="0">
              <a:latin typeface="Book Antiqua" panose="02040602050305030304" pitchFamily="18" charset="0"/>
            </a:endParaRPr>
          </a:p>
          <a:p>
            <a:pPr marL="285750" lvl="0" indent="-285750">
              <a:spcBef>
                <a:spcPts val="0"/>
              </a:spcBef>
            </a:pPr>
            <a:r>
              <a:rPr lang="en-US" sz="2300" dirty="0">
                <a:solidFill>
                  <a:prstClr val="black"/>
                </a:solidFill>
                <a:latin typeface="Book Antiqua" panose="02040602050305030304" pitchFamily="18" charset="0"/>
              </a:rPr>
              <a:t>New companies since incorporation - from the date notified by the Commission</a:t>
            </a:r>
          </a:p>
          <a:p>
            <a:pPr marL="285750" lvl="0" indent="-285750">
              <a:spcBef>
                <a:spcPts val="0"/>
              </a:spcBef>
            </a:pPr>
            <a:endParaRPr lang="en-US" sz="2300" dirty="0">
              <a:solidFill>
                <a:prstClr val="black"/>
              </a:solidFill>
              <a:latin typeface="Book Antiqua" panose="02040602050305030304" pitchFamily="18" charset="0"/>
            </a:endParaRPr>
          </a:p>
          <a:p>
            <a:pPr marL="285750" lvl="0" indent="-285750">
              <a:spcBef>
                <a:spcPts val="0"/>
              </a:spcBef>
            </a:pPr>
            <a:r>
              <a:rPr lang="en-US" sz="2300" dirty="0">
                <a:solidFill>
                  <a:prstClr val="black"/>
                </a:solidFill>
                <a:latin typeface="Book Antiqua" panose="02040602050305030304" pitchFamily="18" charset="0"/>
              </a:rPr>
              <a:t>Existing companies in 4 years - </a:t>
            </a:r>
            <a:r>
              <a:rPr lang="en-US" sz="2300" dirty="0" smtClean="0">
                <a:solidFill>
                  <a:prstClr val="black"/>
                </a:solidFill>
                <a:latin typeface="Book Antiqua" panose="02040602050305030304" pitchFamily="18" charset="0"/>
              </a:rPr>
              <a:t>extendable </a:t>
            </a:r>
            <a:r>
              <a:rPr lang="en-US" sz="2300" dirty="0">
                <a:solidFill>
                  <a:prstClr val="black"/>
                </a:solidFill>
                <a:latin typeface="Book Antiqua" panose="02040602050305030304" pitchFamily="18" charset="0"/>
              </a:rPr>
              <a:t>by 2 years by the Commission</a:t>
            </a:r>
          </a:p>
          <a:p>
            <a:pPr marL="0" indent="0">
              <a:buNone/>
            </a:pPr>
            <a:endParaRPr lang="en-US" sz="2300" b="1" dirty="0" smtClean="0"/>
          </a:p>
          <a:p>
            <a:pPr marL="1377950" indent="-914400">
              <a:buNone/>
            </a:pPr>
            <a:r>
              <a:rPr lang="en-US" sz="2300" b="1" dirty="0">
                <a:latin typeface="Book Antiqua" panose="02040602050305030304" pitchFamily="18" charset="0"/>
              </a:rPr>
              <a:t>Impact</a:t>
            </a:r>
            <a:r>
              <a:rPr lang="en-US" sz="2300" dirty="0">
                <a:latin typeface="Book Antiqua" panose="02040602050305030304" pitchFamily="18" charset="0"/>
              </a:rPr>
              <a:t>: </a:t>
            </a:r>
            <a:r>
              <a:rPr lang="en-US" sz="2300" dirty="0" smtClean="0">
                <a:latin typeface="Book Antiqua" panose="02040602050305030304" pitchFamily="18" charset="0"/>
              </a:rPr>
              <a:t>	Reduction </a:t>
            </a:r>
            <a:r>
              <a:rPr lang="en-US" sz="2300" dirty="0">
                <a:latin typeface="Book Antiqua" panose="02040602050305030304" pitchFamily="18" charset="0"/>
              </a:rPr>
              <a:t>in </a:t>
            </a:r>
            <a:r>
              <a:rPr lang="en-US" sz="2300" dirty="0" smtClean="0">
                <a:latin typeface="Book Antiqua" panose="02040602050305030304" pitchFamily="18" charset="0"/>
              </a:rPr>
              <a:t>disputes</a:t>
            </a:r>
            <a:endParaRPr lang="en-AU" sz="2300" b="1" dirty="0">
              <a:latin typeface="Book Antiqua" panose="02040602050305030304" pitchFamily="18" charset="0"/>
            </a:endParaRPr>
          </a:p>
          <a:p>
            <a:pPr marL="0" indent="0">
              <a:buNone/>
            </a:pPr>
            <a:endParaRPr lang="en-AU" dirty="0" smtClean="0">
              <a:latin typeface="Book Antiqua" panose="02040602050305030304" pitchFamily="18" charset="0"/>
            </a:endParaRPr>
          </a:p>
          <a:p>
            <a:pPr marL="0" indent="0">
              <a:buNone/>
            </a:pPr>
            <a:endParaRPr lang="en-AU" sz="24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21</a:t>
            </a:fld>
            <a:endParaRPr lang="en-US"/>
          </a:p>
        </p:txBody>
      </p:sp>
    </p:spTree>
    <p:extLst>
      <p:ext uri="{BB962C8B-B14F-4D97-AF65-F5344CB8AC3E}">
        <p14:creationId xmlns:p14="http://schemas.microsoft.com/office/powerpoint/2010/main" val="1978332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51777" y="37540"/>
            <a:ext cx="9144019" cy="6854966"/>
          </a:xfrm>
          <a:prstGeom prst="rect">
            <a:avLst/>
          </a:prstGeom>
          <a:noFill/>
          <a:ln>
            <a:noFill/>
          </a:ln>
        </p:spPr>
      </p:pic>
      <p:sp>
        <p:nvSpPr>
          <p:cNvPr id="2" name="Title 1"/>
          <p:cNvSpPr>
            <a:spLocks noGrp="1"/>
          </p:cNvSpPr>
          <p:nvPr>
            <p:ph type="title"/>
          </p:nvPr>
        </p:nvSpPr>
        <p:spPr>
          <a:xfrm>
            <a:off x="457200" y="148246"/>
            <a:ext cx="8229600" cy="689954"/>
          </a:xfrm>
        </p:spPr>
        <p:txBody>
          <a:bodyPr>
            <a:normAutofit fontScale="90000"/>
          </a:bodyPr>
          <a:lstStyle/>
          <a:p>
            <a:r>
              <a:rPr lang="en-US" b="1" dirty="0" smtClean="0"/>
              <a:t/>
            </a:r>
            <a:br>
              <a:rPr lang="en-US" b="1" dirty="0" smtClean="0"/>
            </a:br>
            <a:r>
              <a:rPr lang="en-US" sz="2200" b="1" dirty="0">
                <a:solidFill>
                  <a:srgbClr val="00B050"/>
                </a:solidFill>
                <a:latin typeface="Book Antiqua" panose="02040602050305030304" pitchFamily="18" charset="0"/>
              </a:rPr>
              <a:t>CONVERSION OF STATUS OF COMPANIES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33400" y="1184694"/>
            <a:ext cx="7315200" cy="5139906"/>
          </a:xfrm>
        </p:spPr>
        <p:txBody>
          <a:bodyPr>
            <a:normAutofit fontScale="85000" lnSpcReduction="10000"/>
          </a:bodyPr>
          <a:lstStyle/>
          <a:p>
            <a:pPr marL="63500" lvl="1" indent="0">
              <a:buNone/>
            </a:pPr>
            <a:r>
              <a:rPr lang="en-US" sz="2500" dirty="0" smtClean="0">
                <a:latin typeface="Book Antiqua" panose="02040602050305030304" pitchFamily="18" charset="0"/>
              </a:rPr>
              <a:t>Enabling </a:t>
            </a:r>
            <a:r>
              <a:rPr lang="en-US" sz="2500" dirty="0">
                <a:latin typeface="Book Antiqua" panose="02040602050305030304" pitchFamily="18" charset="0"/>
              </a:rPr>
              <a:t>provision added for conversion of a:- </a:t>
            </a:r>
            <a:endParaRPr lang="en-AU" sz="2500" dirty="0">
              <a:latin typeface="Book Antiqua" panose="02040602050305030304" pitchFamily="18" charset="0"/>
            </a:endParaRPr>
          </a:p>
          <a:p>
            <a:pPr marL="400050" lvl="1" indent="0">
              <a:buNone/>
            </a:pPr>
            <a:r>
              <a:rPr lang="en-US" sz="2500" dirty="0">
                <a:latin typeface="Book Antiqua" panose="02040602050305030304" pitchFamily="18" charset="0"/>
              </a:rPr>
              <a:t> </a:t>
            </a:r>
            <a:endParaRPr lang="en-AU" sz="2500" dirty="0">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Pubic company in to private company &amp; vice-versa  </a:t>
            </a:r>
            <a:r>
              <a:rPr lang="en-US" sz="2500" dirty="0" smtClean="0">
                <a:solidFill>
                  <a:srgbClr val="C00000"/>
                </a:solidFill>
                <a:latin typeface="Book Antiqua" panose="02040602050305030304" pitchFamily="18" charset="0"/>
              </a:rPr>
              <a:t>[section 46]</a:t>
            </a:r>
          </a:p>
          <a:p>
            <a:pPr lvl="1">
              <a:buFont typeface="Arial" panose="020B0604020202020204" pitchFamily="34" charset="0"/>
              <a:buChar char="•"/>
            </a:pPr>
            <a:endParaRPr lang="en-US" sz="2500" dirty="0" smtClean="0">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private </a:t>
            </a:r>
            <a:r>
              <a:rPr lang="en-US" sz="2500" dirty="0">
                <a:latin typeface="Book Antiqua" panose="02040602050305030304" pitchFamily="18" charset="0"/>
              </a:rPr>
              <a:t>company into SMC and vice </a:t>
            </a:r>
            <a:r>
              <a:rPr lang="en-US" sz="2500" dirty="0" smtClean="0">
                <a:latin typeface="Book Antiqua" panose="02040602050305030304" pitchFamily="18" charset="0"/>
              </a:rPr>
              <a:t>versa </a:t>
            </a:r>
            <a:r>
              <a:rPr lang="en-US" sz="2500" dirty="0" smtClean="0">
                <a:solidFill>
                  <a:srgbClr val="C00000"/>
                </a:solidFill>
                <a:latin typeface="Book Antiqua" panose="02040602050305030304" pitchFamily="18" charset="0"/>
              </a:rPr>
              <a:t>[</a:t>
            </a:r>
            <a:r>
              <a:rPr lang="en-US" sz="2500" dirty="0">
                <a:solidFill>
                  <a:srgbClr val="C00000"/>
                </a:solidFill>
                <a:latin typeface="Book Antiqua" panose="02040602050305030304" pitchFamily="18" charset="0"/>
              </a:rPr>
              <a:t>section 47]</a:t>
            </a:r>
            <a:endParaRPr lang="en-AU" sz="2500" dirty="0">
              <a:solidFill>
                <a:srgbClr val="C00000"/>
              </a:solidFill>
              <a:latin typeface="Book Antiqua" panose="02040602050305030304" pitchFamily="18" charset="0"/>
            </a:endParaRPr>
          </a:p>
          <a:p>
            <a:pPr lvl="1">
              <a:buFont typeface="Arial" panose="020B0604020202020204" pitchFamily="34" charset="0"/>
              <a:buChar char="•"/>
            </a:pPr>
            <a:endParaRPr lang="en-US" sz="2500" dirty="0" smtClean="0">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unlimited </a:t>
            </a:r>
            <a:r>
              <a:rPr lang="en-US" sz="2500" dirty="0">
                <a:latin typeface="Book Antiqua" panose="02040602050305030304" pitchFamily="18" charset="0"/>
              </a:rPr>
              <a:t>company </a:t>
            </a:r>
            <a:r>
              <a:rPr lang="en-US" sz="2500" dirty="0" smtClean="0">
                <a:latin typeface="Book Antiqua" panose="02040602050305030304" pitchFamily="18" charset="0"/>
              </a:rPr>
              <a:t>into limited </a:t>
            </a:r>
            <a:r>
              <a:rPr lang="en-US" sz="2500" dirty="0">
                <a:latin typeface="Book Antiqua" panose="02040602050305030304" pitchFamily="18" charset="0"/>
              </a:rPr>
              <a:t>company  </a:t>
            </a:r>
            <a:r>
              <a:rPr lang="en-US" sz="2500" dirty="0" smtClean="0">
                <a:latin typeface="Book Antiqua" panose="02040602050305030304" pitchFamily="18" charset="0"/>
              </a:rPr>
              <a:t>and </a:t>
            </a:r>
            <a:r>
              <a:rPr lang="en-US" sz="2500" dirty="0">
                <a:latin typeface="Book Antiqua" panose="02040602050305030304" pitchFamily="18" charset="0"/>
              </a:rPr>
              <a:t>vice </a:t>
            </a:r>
            <a:r>
              <a:rPr lang="en-US" sz="2500" dirty="0" smtClean="0">
                <a:latin typeface="Book Antiqua" panose="02040602050305030304" pitchFamily="18" charset="0"/>
              </a:rPr>
              <a:t>versa </a:t>
            </a:r>
            <a:r>
              <a:rPr lang="en-US" sz="2500" dirty="0">
                <a:solidFill>
                  <a:srgbClr val="C00000"/>
                </a:solidFill>
                <a:latin typeface="Book Antiqua" panose="02040602050305030304" pitchFamily="18" charset="0"/>
              </a:rPr>
              <a:t>[section 48]</a:t>
            </a:r>
            <a:endParaRPr lang="en-AU" sz="2500" dirty="0">
              <a:solidFill>
                <a:srgbClr val="C00000"/>
              </a:solidFill>
              <a:latin typeface="Book Antiqua" panose="02040602050305030304" pitchFamily="18" charset="0"/>
            </a:endParaRPr>
          </a:p>
          <a:p>
            <a:pPr lvl="1">
              <a:buFont typeface="Arial" panose="020B0604020202020204" pitchFamily="34" charset="0"/>
              <a:buChar char="•"/>
            </a:pPr>
            <a:endParaRPr lang="en-US" sz="2500" dirty="0" smtClean="0">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limited </a:t>
            </a:r>
            <a:r>
              <a:rPr lang="en-US" sz="2500" dirty="0">
                <a:latin typeface="Book Antiqua" panose="02040602050305030304" pitchFamily="18" charset="0"/>
              </a:rPr>
              <a:t>by guarantee into company limited by shares and vice </a:t>
            </a:r>
            <a:r>
              <a:rPr lang="en-US" sz="2500" dirty="0" smtClean="0">
                <a:latin typeface="Book Antiqua" panose="02040602050305030304" pitchFamily="18" charset="0"/>
              </a:rPr>
              <a:t>versa </a:t>
            </a:r>
            <a:r>
              <a:rPr lang="en-US" sz="2500" dirty="0">
                <a:solidFill>
                  <a:srgbClr val="C00000"/>
                </a:solidFill>
                <a:latin typeface="Book Antiqua" panose="02040602050305030304" pitchFamily="18" charset="0"/>
              </a:rPr>
              <a:t>[section 49]</a:t>
            </a:r>
            <a:endParaRPr lang="en-AU" sz="2500" dirty="0">
              <a:solidFill>
                <a:srgbClr val="C00000"/>
              </a:solidFill>
              <a:latin typeface="Book Antiqua" panose="02040602050305030304" pitchFamily="18" charset="0"/>
            </a:endParaRPr>
          </a:p>
          <a:p>
            <a:pPr marL="400050" lvl="1" indent="0">
              <a:buNone/>
            </a:pPr>
            <a:endParaRPr lang="en-US" sz="2400" b="1" dirty="0" smtClean="0"/>
          </a:p>
          <a:p>
            <a:pPr marL="1381125" lvl="1" indent="-917575">
              <a:buNone/>
            </a:pPr>
            <a:r>
              <a:rPr lang="en-US" sz="2500" b="1" dirty="0">
                <a:latin typeface="Book Antiqua" panose="02040602050305030304" pitchFamily="18" charset="0"/>
              </a:rPr>
              <a:t>Impact</a:t>
            </a:r>
            <a:r>
              <a:rPr lang="en-US" sz="2500" dirty="0">
                <a:latin typeface="Book Antiqua" panose="02040602050305030304" pitchFamily="18" charset="0"/>
              </a:rPr>
              <a:t>: Flexibility to convert from one status to </a:t>
            </a:r>
            <a:r>
              <a:rPr lang="en-US" sz="2500" dirty="0" smtClean="0">
                <a:latin typeface="Book Antiqua" panose="02040602050305030304" pitchFamily="18" charset="0"/>
              </a:rPr>
              <a:t>another</a:t>
            </a:r>
            <a:endParaRPr lang="en-AU" sz="2500" dirty="0">
              <a:latin typeface="Book Antiqua" panose="02040602050305030304" pitchFamily="18" charset="0"/>
            </a:endParaRPr>
          </a:p>
          <a:p>
            <a:pPr marL="400050" lvl="1" indent="0">
              <a:buNone/>
            </a:pPr>
            <a:endParaRPr lang="en-AU" sz="25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22</a:t>
            </a:fld>
            <a:endParaRPr lang="en-US"/>
          </a:p>
        </p:txBody>
      </p:sp>
    </p:spTree>
    <p:extLst>
      <p:ext uri="{BB962C8B-B14F-4D97-AF65-F5344CB8AC3E}">
        <p14:creationId xmlns:p14="http://schemas.microsoft.com/office/powerpoint/2010/main" val="2223566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28600"/>
            <a:ext cx="8229600" cy="990600"/>
          </a:xfrm>
        </p:spPr>
        <p:txBody>
          <a:bodyPr>
            <a:normAutofit fontScale="90000"/>
          </a:bodyPr>
          <a:lstStyle/>
          <a:p>
            <a:r>
              <a:rPr lang="en-US" b="1" dirty="0" smtClean="0">
                <a:solidFill>
                  <a:srgbClr val="00B050"/>
                </a:solidFill>
              </a:rPr>
              <a:t/>
            </a:r>
            <a:br>
              <a:rPr lang="en-US" b="1" dirty="0" smtClean="0">
                <a:solidFill>
                  <a:srgbClr val="00B050"/>
                </a:solidFill>
              </a:rPr>
            </a:br>
            <a:r>
              <a:rPr lang="en-US" sz="2800" b="1" dirty="0">
                <a:solidFill>
                  <a:srgbClr val="00B050"/>
                </a:solidFill>
                <a:latin typeface="Book Antiqua" panose="02040602050305030304" pitchFamily="18" charset="0"/>
              </a:rPr>
              <a:t>TRANSFER OF </a:t>
            </a:r>
            <a:r>
              <a:rPr lang="en-US" sz="2800" b="1" dirty="0" smtClean="0">
                <a:solidFill>
                  <a:srgbClr val="00B050"/>
                </a:solidFill>
                <a:latin typeface="Book Antiqua" panose="02040602050305030304" pitchFamily="18" charset="0"/>
              </a:rPr>
              <a:t>SHARES</a:t>
            </a:r>
            <a:br>
              <a:rPr lang="en-US" sz="2800" b="1" dirty="0" smtClean="0">
                <a:solidFill>
                  <a:srgbClr val="00B050"/>
                </a:solidFill>
                <a:latin typeface="Book Antiqua" panose="02040602050305030304" pitchFamily="18" charset="0"/>
              </a:rPr>
            </a:br>
            <a:r>
              <a:rPr lang="en-US" sz="2800" dirty="0">
                <a:solidFill>
                  <a:srgbClr val="C00000"/>
                </a:solidFill>
                <a:latin typeface="Book Antiqua" panose="02040602050305030304" pitchFamily="18" charset="0"/>
              </a:rPr>
              <a:t>(Section 76)</a:t>
            </a:r>
            <a:br>
              <a:rPr lang="en-US" sz="2800" dirty="0">
                <a:solidFill>
                  <a:srgbClr val="C00000"/>
                </a:solidFill>
                <a:latin typeface="Book Antiqua" panose="02040602050305030304" pitchFamily="18" charset="0"/>
              </a:rPr>
            </a:b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1371600"/>
            <a:ext cx="8229600" cy="4952999"/>
          </a:xfrm>
        </p:spPr>
        <p:txBody>
          <a:bodyPr>
            <a:normAutofit fontScale="70000" lnSpcReduction="20000"/>
          </a:bodyPr>
          <a:lstStyle/>
          <a:p>
            <a:pPr lvl="0" algn="just"/>
            <a:r>
              <a:rPr lang="en-US" dirty="0" smtClean="0">
                <a:latin typeface="Book Antiqua" panose="02040602050305030304" pitchFamily="18" charset="0"/>
              </a:rPr>
              <a:t>Mandatory requirement by the </a:t>
            </a:r>
            <a:r>
              <a:rPr lang="en-US" dirty="0" smtClean="0">
                <a:solidFill>
                  <a:srgbClr val="C00000"/>
                </a:solidFill>
                <a:latin typeface="Book Antiqua" panose="02040602050305030304" pitchFamily="18" charset="0"/>
              </a:rPr>
              <a:t>seller to offer </a:t>
            </a:r>
            <a:r>
              <a:rPr lang="en-US" dirty="0" smtClean="0">
                <a:latin typeface="Book Antiqua" panose="02040602050305030304" pitchFamily="18" charset="0"/>
              </a:rPr>
              <a:t>the shares to the existing members in case of </a:t>
            </a:r>
            <a:r>
              <a:rPr lang="en-US" dirty="0" smtClean="0">
                <a:solidFill>
                  <a:srgbClr val="C00000"/>
                </a:solidFill>
                <a:latin typeface="Book Antiqua" panose="02040602050305030304" pitchFamily="18" charset="0"/>
              </a:rPr>
              <a:t>private company</a:t>
            </a:r>
          </a:p>
          <a:p>
            <a:pPr marL="0" indent="0" algn="just">
              <a:buNone/>
            </a:pPr>
            <a:endParaRPr lang="en-US" b="1" dirty="0" smtClean="0"/>
          </a:p>
          <a:p>
            <a:pPr marL="1377950" indent="-914400" algn="just">
              <a:buNone/>
            </a:pPr>
            <a:r>
              <a:rPr lang="en-US" sz="2900" b="1" dirty="0">
                <a:latin typeface="Book Antiqua" panose="02040602050305030304" pitchFamily="18" charset="0"/>
              </a:rPr>
              <a:t>Impact</a:t>
            </a:r>
            <a:r>
              <a:rPr lang="en-US" sz="2900" dirty="0">
                <a:latin typeface="Book Antiqua" panose="02040602050305030304" pitchFamily="18" charset="0"/>
              </a:rPr>
              <a:t>: Further strengthen the original </a:t>
            </a:r>
            <a:r>
              <a:rPr lang="en-US" sz="2900" dirty="0" smtClean="0">
                <a:latin typeface="Book Antiqua" panose="02040602050305030304" pitchFamily="18" charset="0"/>
              </a:rPr>
              <a:t>scheme of law relating to private </a:t>
            </a:r>
            <a:r>
              <a:rPr lang="en-US" sz="2900" dirty="0">
                <a:latin typeface="Book Antiqua" panose="02040602050305030304" pitchFamily="18" charset="0"/>
              </a:rPr>
              <a:t>company</a:t>
            </a:r>
            <a:endParaRPr lang="en-AU" sz="2900" dirty="0">
              <a:latin typeface="Book Antiqua" panose="02040602050305030304" pitchFamily="18" charset="0"/>
            </a:endParaRPr>
          </a:p>
          <a:p>
            <a:pPr marL="0" lvl="0" indent="0" algn="just">
              <a:buNone/>
            </a:pPr>
            <a:endParaRPr lang="en-US" dirty="0" smtClean="0">
              <a:latin typeface="Book Antiqua" panose="02040602050305030304" pitchFamily="18" charset="0"/>
            </a:endParaRPr>
          </a:p>
          <a:p>
            <a:pPr lvl="0" algn="just"/>
            <a:r>
              <a:rPr lang="en-US" dirty="0" smtClean="0">
                <a:latin typeface="Book Antiqua" panose="02040602050305030304" pitchFamily="18" charset="0"/>
              </a:rPr>
              <a:t>Failure </a:t>
            </a:r>
            <a:r>
              <a:rPr lang="en-US" dirty="0">
                <a:latin typeface="Book Antiqua" panose="02040602050305030304" pitchFamily="18" charset="0"/>
              </a:rPr>
              <a:t>to transfer within 15 days shall be deemed as refusal and right of appeal shall </a:t>
            </a:r>
            <a:r>
              <a:rPr lang="en-US" dirty="0" smtClean="0">
                <a:latin typeface="Book Antiqua" panose="02040602050305030304" pitchFamily="18" charset="0"/>
              </a:rPr>
              <a:t>accrue</a:t>
            </a:r>
          </a:p>
          <a:p>
            <a:pPr marL="0" lvl="0" indent="0" algn="just">
              <a:buNone/>
            </a:pPr>
            <a:endParaRPr lang="en-US" dirty="0" smtClean="0">
              <a:latin typeface="Book Antiqua" panose="02040602050305030304" pitchFamily="18" charset="0"/>
            </a:endParaRPr>
          </a:p>
          <a:p>
            <a:pPr lvl="0" algn="just"/>
            <a:r>
              <a:rPr lang="en-US" dirty="0" smtClean="0">
                <a:solidFill>
                  <a:srgbClr val="C00000"/>
                </a:solidFill>
                <a:latin typeface="Book Antiqua" panose="02040602050305030304" pitchFamily="18" charset="0"/>
              </a:rPr>
              <a:t>Role </a:t>
            </a:r>
            <a:r>
              <a:rPr lang="en-US" dirty="0">
                <a:solidFill>
                  <a:srgbClr val="C00000"/>
                </a:solidFill>
                <a:latin typeface="Book Antiqua" panose="02040602050305030304" pitchFamily="18" charset="0"/>
              </a:rPr>
              <a:t>of nominee </a:t>
            </a:r>
            <a:r>
              <a:rPr lang="en-US" dirty="0" smtClean="0">
                <a:solidFill>
                  <a:srgbClr val="C00000"/>
                </a:solidFill>
                <a:latin typeface="Book Antiqua" panose="02040602050305030304" pitchFamily="18" charset="0"/>
              </a:rPr>
              <a:t>clarified- </a:t>
            </a:r>
            <a:r>
              <a:rPr lang="en-US" dirty="0" smtClean="0">
                <a:latin typeface="Book Antiqua" panose="02040602050305030304" pitchFamily="18" charset="0"/>
              </a:rPr>
              <a:t>He </a:t>
            </a:r>
            <a:r>
              <a:rPr lang="en-US" dirty="0">
                <a:latin typeface="Book Antiqua" panose="02040602050305030304" pitchFamily="18" charset="0"/>
              </a:rPr>
              <a:t>will be the trustee and responsible to transfer the shares to the </a:t>
            </a:r>
            <a:r>
              <a:rPr lang="en-US" dirty="0">
                <a:solidFill>
                  <a:srgbClr val="C00000"/>
                </a:solidFill>
                <a:latin typeface="Book Antiqua" panose="02040602050305030304" pitchFamily="18" charset="0"/>
              </a:rPr>
              <a:t>legal heirs </a:t>
            </a:r>
            <a:r>
              <a:rPr lang="en-US" dirty="0">
                <a:latin typeface="Book Antiqua" panose="02040602050305030304" pitchFamily="18" charset="0"/>
              </a:rPr>
              <a:t>under the Islamic law of inheritance and in case of a non-Muslim members, as per their respective </a:t>
            </a:r>
            <a:r>
              <a:rPr lang="en-US" dirty="0" smtClean="0">
                <a:latin typeface="Book Antiqua" panose="02040602050305030304" pitchFamily="18" charset="0"/>
              </a:rPr>
              <a:t>law </a:t>
            </a:r>
            <a:r>
              <a:rPr lang="en-US" dirty="0" smtClean="0">
                <a:solidFill>
                  <a:srgbClr val="C00000"/>
                </a:solidFill>
                <a:latin typeface="Book Antiqua" panose="02040602050305030304" pitchFamily="18" charset="0"/>
              </a:rPr>
              <a:t>(section 79)</a:t>
            </a:r>
          </a:p>
          <a:p>
            <a:pPr marL="0" lvl="0" indent="0" algn="just">
              <a:buNone/>
            </a:pPr>
            <a:endParaRPr lang="en-US" dirty="0">
              <a:solidFill>
                <a:srgbClr val="C00000"/>
              </a:solidFill>
              <a:latin typeface="Book Antiqua" panose="02040602050305030304" pitchFamily="18" charset="0"/>
            </a:endParaRPr>
          </a:p>
          <a:p>
            <a:pPr marL="463550" indent="0" algn="just">
              <a:buNone/>
            </a:pPr>
            <a:r>
              <a:rPr lang="en-US" sz="3100" b="1" dirty="0">
                <a:latin typeface="Book Antiqua" panose="02040602050305030304" pitchFamily="18" charset="0"/>
              </a:rPr>
              <a:t>Impact</a:t>
            </a:r>
            <a:r>
              <a:rPr lang="en-US" sz="3100" dirty="0">
                <a:latin typeface="Book Antiqua" panose="02040602050305030304" pitchFamily="18" charset="0"/>
              </a:rPr>
              <a:t>: Reduce disputes</a:t>
            </a:r>
            <a:endParaRPr lang="en-AU" sz="3100" dirty="0">
              <a:latin typeface="Book Antiqua" panose="02040602050305030304" pitchFamily="18" charset="0"/>
            </a:endParaRPr>
          </a:p>
          <a:p>
            <a:pPr marL="0" lvl="0" indent="0" algn="just">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23</a:t>
            </a:fld>
            <a:endParaRPr lang="en-US"/>
          </a:p>
        </p:txBody>
      </p:sp>
    </p:spTree>
    <p:extLst>
      <p:ext uri="{BB962C8B-B14F-4D97-AF65-F5344CB8AC3E}">
        <p14:creationId xmlns:p14="http://schemas.microsoft.com/office/powerpoint/2010/main" val="4111719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1143000"/>
          </a:xfrm>
        </p:spPr>
        <p:txBody>
          <a:bodyPr>
            <a:normAutofit/>
          </a:bodyPr>
          <a:lstStyle/>
          <a:p>
            <a:pPr lvl="0"/>
            <a:r>
              <a:rPr lang="en-US" sz="2700" b="1" dirty="0">
                <a:solidFill>
                  <a:srgbClr val="00B050"/>
                </a:solidFill>
                <a:latin typeface="Book Antiqua" panose="02040602050305030304" pitchFamily="18" charset="0"/>
              </a:rPr>
              <a:t>FURTHER ISSUE OF </a:t>
            </a:r>
            <a:r>
              <a:rPr lang="en-US" sz="2700" b="1" dirty="0" smtClean="0">
                <a:solidFill>
                  <a:srgbClr val="00B050"/>
                </a:solidFill>
                <a:latin typeface="Book Antiqua" panose="02040602050305030304" pitchFamily="18" charset="0"/>
              </a:rPr>
              <a:t>CAPITAL</a:t>
            </a:r>
            <a:br>
              <a:rPr lang="en-US" sz="2700" b="1" dirty="0" smtClean="0">
                <a:solidFill>
                  <a:srgbClr val="00B050"/>
                </a:solidFill>
                <a:latin typeface="Book Antiqua" panose="02040602050305030304" pitchFamily="18" charset="0"/>
              </a:rPr>
            </a:br>
            <a:r>
              <a:rPr lang="en-US" sz="2700" dirty="0">
                <a:solidFill>
                  <a:srgbClr val="C00000"/>
                </a:solidFill>
                <a:latin typeface="Book Antiqua" panose="02040602050305030304" pitchFamily="18" charset="0"/>
              </a:rPr>
              <a:t>(Section 83</a:t>
            </a:r>
            <a:r>
              <a:rPr lang="en-US" sz="2700" dirty="0" smtClean="0">
                <a:solidFill>
                  <a:srgbClr val="C00000"/>
                </a:solidFill>
                <a:latin typeface="Book Antiqua" panose="02040602050305030304" pitchFamily="18" charset="0"/>
              </a:rPr>
              <a:t>)</a:t>
            </a:r>
            <a:endParaRPr lang="en-AU" sz="27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1403274"/>
            <a:ext cx="8229600" cy="4921326"/>
          </a:xfrm>
        </p:spPr>
        <p:txBody>
          <a:bodyPr>
            <a:normAutofit fontScale="92500" lnSpcReduction="10000"/>
          </a:bodyPr>
          <a:lstStyle/>
          <a:p>
            <a:pPr lvl="0"/>
            <a:r>
              <a:rPr lang="en-US" sz="2800" dirty="0" smtClean="0">
                <a:solidFill>
                  <a:srgbClr val="C00000"/>
                </a:solidFill>
                <a:latin typeface="Book Antiqua" panose="02040602050305030304" pitchFamily="18" charset="0"/>
              </a:rPr>
              <a:t>Min</a:t>
            </a:r>
            <a:r>
              <a:rPr lang="en-US" sz="2800" dirty="0">
                <a:solidFill>
                  <a:srgbClr val="C00000"/>
                </a:solidFill>
                <a:latin typeface="Book Antiqua" panose="02040602050305030304" pitchFamily="18" charset="0"/>
              </a:rPr>
              <a:t>. and max. time frame of 15 to 30 </a:t>
            </a:r>
            <a:r>
              <a:rPr lang="en-US" sz="2800" dirty="0">
                <a:latin typeface="Book Antiqua" panose="02040602050305030304" pitchFamily="18" charset="0"/>
              </a:rPr>
              <a:t>days for the acceptance of offer prescribed</a:t>
            </a:r>
            <a:endParaRPr lang="en-AU" sz="2800" dirty="0">
              <a:latin typeface="Book Antiqua" panose="02040602050305030304" pitchFamily="18" charset="0"/>
            </a:endParaRPr>
          </a:p>
          <a:p>
            <a:pPr marL="0" indent="0">
              <a:buNone/>
            </a:pPr>
            <a:endParaRPr lang="en-AU" sz="2800" dirty="0">
              <a:latin typeface="Book Antiqua" panose="02040602050305030304" pitchFamily="18" charset="0"/>
            </a:endParaRPr>
          </a:p>
          <a:p>
            <a:pPr lvl="0"/>
            <a:r>
              <a:rPr lang="en-US" sz="2800" dirty="0">
                <a:latin typeface="Book Antiqua" panose="02040602050305030304" pitchFamily="18" charset="0"/>
              </a:rPr>
              <a:t>Company to ensure the </a:t>
            </a:r>
            <a:r>
              <a:rPr lang="en-US" sz="2800" dirty="0">
                <a:solidFill>
                  <a:srgbClr val="C00000"/>
                </a:solidFill>
                <a:latin typeface="Book Antiqua" panose="02040602050305030304" pitchFamily="18" charset="0"/>
              </a:rPr>
              <a:t>service of letter of offer </a:t>
            </a:r>
            <a:r>
              <a:rPr lang="en-US" sz="2800" dirty="0">
                <a:latin typeface="Book Antiqua" panose="02040602050305030304" pitchFamily="18" charset="0"/>
              </a:rPr>
              <a:t>on the shareholder before the commencement of period of offer</a:t>
            </a:r>
            <a:endParaRPr lang="en-AU" sz="2800" dirty="0">
              <a:latin typeface="Book Antiqua" panose="02040602050305030304" pitchFamily="18" charset="0"/>
            </a:endParaRPr>
          </a:p>
          <a:p>
            <a:pPr marL="0" indent="0">
              <a:buNone/>
            </a:pPr>
            <a:endParaRPr lang="en-AU" sz="2800" dirty="0">
              <a:latin typeface="Book Antiqua" panose="02040602050305030304" pitchFamily="18" charset="0"/>
            </a:endParaRPr>
          </a:p>
          <a:p>
            <a:pPr lvl="0"/>
            <a:r>
              <a:rPr lang="en-US" sz="2800" dirty="0">
                <a:solidFill>
                  <a:srgbClr val="C00000"/>
                </a:solidFill>
                <a:latin typeface="Book Antiqua" panose="02040602050305030304" pitchFamily="18" charset="0"/>
              </a:rPr>
              <a:t>Right of renunciation</a:t>
            </a:r>
            <a:r>
              <a:rPr lang="en-US" sz="2800" dirty="0">
                <a:latin typeface="Book Antiqua" panose="02040602050305030304" pitchFamily="18" charset="0"/>
              </a:rPr>
              <a:t> in case of listed company provided</a:t>
            </a:r>
            <a:endParaRPr lang="en-AU" sz="2800" dirty="0">
              <a:latin typeface="Book Antiqua" panose="02040602050305030304" pitchFamily="18" charset="0"/>
            </a:endParaRPr>
          </a:p>
          <a:p>
            <a:pPr marL="0" indent="0">
              <a:buNone/>
            </a:pPr>
            <a:r>
              <a:rPr lang="en-US" sz="2800" dirty="0">
                <a:latin typeface="Book Antiqua" panose="02040602050305030304" pitchFamily="18" charset="0"/>
              </a:rPr>
              <a:t> </a:t>
            </a:r>
            <a:endParaRPr lang="en-AU" sz="2800" dirty="0">
              <a:latin typeface="Book Antiqua" panose="02040602050305030304" pitchFamily="18" charset="0"/>
            </a:endParaRPr>
          </a:p>
          <a:p>
            <a:pPr lvl="0"/>
            <a:r>
              <a:rPr lang="en-US" sz="2800" dirty="0">
                <a:latin typeface="Book Antiqua" panose="02040602050305030304" pitchFamily="18" charset="0"/>
              </a:rPr>
              <a:t>Requirement of </a:t>
            </a:r>
            <a:r>
              <a:rPr lang="en-US" sz="2800" dirty="0">
                <a:solidFill>
                  <a:srgbClr val="C00000"/>
                </a:solidFill>
                <a:latin typeface="Book Antiqua" panose="02040602050305030304" pitchFamily="18" charset="0"/>
              </a:rPr>
              <a:t>special resolution </a:t>
            </a:r>
            <a:r>
              <a:rPr lang="en-US" sz="2800" dirty="0">
                <a:latin typeface="Book Antiqua" panose="02040602050305030304" pitchFamily="18" charset="0"/>
              </a:rPr>
              <a:t>for allotment other than </a:t>
            </a:r>
            <a:r>
              <a:rPr lang="en-US" sz="2800" dirty="0">
                <a:solidFill>
                  <a:srgbClr val="C00000"/>
                </a:solidFill>
                <a:latin typeface="Book Antiqua" panose="02040602050305030304" pitchFamily="18" charset="0"/>
              </a:rPr>
              <a:t>cash </a:t>
            </a:r>
            <a:r>
              <a:rPr lang="en-US" sz="2800" dirty="0" smtClean="0">
                <a:solidFill>
                  <a:srgbClr val="C00000"/>
                </a:solidFill>
                <a:latin typeface="Book Antiqua" panose="02040602050305030304" pitchFamily="18" charset="0"/>
              </a:rPr>
              <a:t>in case </a:t>
            </a:r>
            <a:r>
              <a:rPr lang="en-US" sz="2800" dirty="0">
                <a:solidFill>
                  <a:srgbClr val="C00000"/>
                </a:solidFill>
                <a:latin typeface="Book Antiqua" panose="02040602050305030304" pitchFamily="18" charset="0"/>
              </a:rPr>
              <a:t>of public co prescribed</a:t>
            </a:r>
            <a:endParaRPr lang="en-AU" sz="2800" dirty="0">
              <a:solidFill>
                <a:srgbClr val="C00000"/>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24</a:t>
            </a:fld>
            <a:endParaRPr lang="en-US"/>
          </a:p>
        </p:txBody>
      </p:sp>
    </p:spTree>
    <p:extLst>
      <p:ext uri="{BB962C8B-B14F-4D97-AF65-F5344CB8AC3E}">
        <p14:creationId xmlns:p14="http://schemas.microsoft.com/office/powerpoint/2010/main" val="9076688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200" y="3034"/>
            <a:ext cx="9144019" cy="6854966"/>
          </a:xfrm>
          <a:prstGeom prst="rect">
            <a:avLst/>
          </a:prstGeom>
          <a:noFill/>
          <a:ln>
            <a:noFill/>
          </a:ln>
        </p:spPr>
      </p:pic>
      <p:sp>
        <p:nvSpPr>
          <p:cNvPr id="2" name="Title 1"/>
          <p:cNvSpPr>
            <a:spLocks noGrp="1"/>
          </p:cNvSpPr>
          <p:nvPr>
            <p:ph type="title"/>
          </p:nvPr>
        </p:nvSpPr>
        <p:spPr>
          <a:xfrm>
            <a:off x="457200" y="168996"/>
            <a:ext cx="8229600" cy="821604"/>
          </a:xfrm>
        </p:spPr>
        <p:txBody>
          <a:bodyPr>
            <a:noAutofit/>
          </a:bodyPr>
          <a:lstStyle/>
          <a:p>
            <a:r>
              <a:rPr lang="en-US" sz="2500" b="1" dirty="0">
                <a:solidFill>
                  <a:srgbClr val="00B050"/>
                </a:solidFill>
                <a:latin typeface="Book Antiqua" panose="02040602050305030304" pitchFamily="18" charset="0"/>
              </a:rPr>
              <a:t>UTILITZATION OF PREMIUM </a:t>
            </a:r>
            <a:r>
              <a:rPr lang="en-US" sz="2500" b="1" dirty="0" smtClean="0">
                <a:solidFill>
                  <a:srgbClr val="00B050"/>
                </a:solidFill>
                <a:latin typeface="Book Antiqua" panose="02040602050305030304" pitchFamily="18" charset="0"/>
              </a:rPr>
              <a:t>FOR</a:t>
            </a:r>
            <a:br>
              <a:rPr lang="en-US" sz="2500" b="1" dirty="0" smtClean="0">
                <a:solidFill>
                  <a:srgbClr val="00B050"/>
                </a:solidFill>
                <a:latin typeface="Book Antiqua" panose="02040602050305030304" pitchFamily="18" charset="0"/>
              </a:rPr>
            </a:br>
            <a:r>
              <a:rPr lang="en-US" sz="2500" b="1" dirty="0" smtClean="0">
                <a:solidFill>
                  <a:srgbClr val="00B050"/>
                </a:solidFill>
                <a:latin typeface="Book Antiqua" panose="02040602050305030304" pitchFamily="18" charset="0"/>
              </a:rPr>
              <a:t>ISSUANCE </a:t>
            </a:r>
            <a:r>
              <a:rPr lang="en-US" sz="2500" b="1" dirty="0">
                <a:solidFill>
                  <a:srgbClr val="00B050"/>
                </a:solidFill>
                <a:latin typeface="Book Antiqua" panose="02040602050305030304" pitchFamily="18" charset="0"/>
              </a:rPr>
              <a:t>OF </a:t>
            </a:r>
            <a:r>
              <a:rPr lang="en-US" sz="2500" b="1" dirty="0" smtClean="0">
                <a:solidFill>
                  <a:srgbClr val="00B050"/>
                </a:solidFill>
                <a:latin typeface="Book Antiqua" panose="02040602050305030304" pitchFamily="18" charset="0"/>
              </a:rPr>
              <a:t>BONUS SHARES </a:t>
            </a:r>
            <a:endParaRPr lang="en-AU" sz="25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33409" y="990600"/>
            <a:ext cx="8229600" cy="5181600"/>
          </a:xfrm>
        </p:spPr>
        <p:txBody>
          <a:bodyPr>
            <a:normAutofit fontScale="77500" lnSpcReduction="20000"/>
          </a:bodyPr>
          <a:lstStyle/>
          <a:p>
            <a:pPr marL="0" indent="0">
              <a:buNone/>
            </a:pPr>
            <a:r>
              <a:rPr lang="en-US" sz="1600" b="1" dirty="0" smtClean="0">
                <a:solidFill>
                  <a:srgbClr val="00B050"/>
                </a:solidFill>
                <a:latin typeface="Book Antiqua" panose="02040602050305030304" pitchFamily="18" charset="0"/>
              </a:rPr>
              <a:t>                                       </a:t>
            </a:r>
            <a:endParaRPr lang="en-US" sz="2800" dirty="0" smtClean="0">
              <a:latin typeface="Book Antiqua" panose="02040602050305030304" pitchFamily="18" charset="0"/>
            </a:endParaRPr>
          </a:p>
          <a:p>
            <a:pPr lvl="0" algn="just"/>
            <a:r>
              <a:rPr lang="en-US" sz="2800" dirty="0" smtClean="0">
                <a:latin typeface="Book Antiqua" panose="02040602050305030304" pitchFamily="18" charset="0"/>
              </a:rPr>
              <a:t>Provision </a:t>
            </a:r>
            <a:r>
              <a:rPr lang="en-US" sz="2800" dirty="0">
                <a:latin typeface="Book Antiqua" panose="02040602050305030304" pitchFamily="18" charset="0"/>
              </a:rPr>
              <a:t>added with clarity that premium can be utilized for issue </a:t>
            </a:r>
            <a:r>
              <a:rPr lang="en-US" sz="2800" dirty="0" smtClean="0">
                <a:latin typeface="Book Antiqua" panose="02040602050305030304" pitchFamily="18" charset="0"/>
              </a:rPr>
              <a:t>bonus shares </a:t>
            </a:r>
            <a:r>
              <a:rPr lang="en-US" sz="2000" b="1" dirty="0">
                <a:solidFill>
                  <a:srgbClr val="C00000"/>
                </a:solidFill>
                <a:latin typeface="Book Antiqua" panose="02040602050305030304" pitchFamily="18" charset="0"/>
                <a:ea typeface="+mj-ea"/>
                <a:cs typeface="+mj-cs"/>
              </a:rPr>
              <a:t>(Section 81)</a:t>
            </a:r>
          </a:p>
          <a:p>
            <a:pPr marL="0" indent="0" algn="ctr">
              <a:buNone/>
            </a:pPr>
            <a:endParaRPr lang="en-US" sz="2000" b="1" dirty="0" smtClean="0">
              <a:solidFill>
                <a:srgbClr val="00B050"/>
              </a:solidFill>
              <a:latin typeface="Book Antiqua" panose="02040602050305030304" pitchFamily="18" charset="0"/>
              <a:ea typeface="+mj-ea"/>
              <a:cs typeface="+mj-cs"/>
            </a:endParaRPr>
          </a:p>
          <a:p>
            <a:pPr marL="0" indent="0" algn="ctr">
              <a:buNone/>
            </a:pPr>
            <a:r>
              <a:rPr lang="en-US" b="1" dirty="0">
                <a:solidFill>
                  <a:srgbClr val="00B050"/>
                </a:solidFill>
                <a:latin typeface="Book Antiqua" panose="02040602050305030304" pitchFamily="18" charset="0"/>
                <a:ea typeface="+mj-ea"/>
                <a:cs typeface="+mj-cs"/>
              </a:rPr>
              <a:t>ISSUANCE OF SHARES AT DISCOUNT</a:t>
            </a:r>
          </a:p>
          <a:p>
            <a:pPr marL="0" indent="0" algn="ctr">
              <a:buNone/>
            </a:pPr>
            <a:r>
              <a:rPr lang="en-US" sz="2000" b="1" dirty="0" smtClean="0">
                <a:solidFill>
                  <a:srgbClr val="C00000"/>
                </a:solidFill>
                <a:latin typeface="Book Antiqua" panose="02040602050305030304" pitchFamily="18" charset="0"/>
                <a:ea typeface="+mj-ea"/>
                <a:cs typeface="+mj-cs"/>
              </a:rPr>
              <a:t>(Section 82)</a:t>
            </a:r>
          </a:p>
          <a:p>
            <a:pPr lvl="0"/>
            <a:endParaRPr lang="en-US" sz="2700" dirty="0" smtClean="0">
              <a:solidFill>
                <a:prstClr val="black"/>
              </a:solidFill>
              <a:latin typeface="Book Antiqua" panose="02040602050305030304" pitchFamily="18" charset="0"/>
            </a:endParaRPr>
          </a:p>
          <a:p>
            <a:pPr lvl="0"/>
            <a:r>
              <a:rPr lang="en-US" sz="2700" dirty="0" smtClean="0">
                <a:solidFill>
                  <a:prstClr val="black"/>
                </a:solidFill>
                <a:latin typeface="Book Antiqua" panose="02040602050305030304" pitchFamily="18" charset="0"/>
              </a:rPr>
              <a:t>Conditions </a:t>
            </a:r>
            <a:r>
              <a:rPr lang="en-US" sz="2700" dirty="0">
                <a:solidFill>
                  <a:prstClr val="black"/>
                </a:solidFill>
                <a:latin typeface="Book Antiqua" panose="02040602050305030304" pitchFamily="18" charset="0"/>
              </a:rPr>
              <a:t>for allowing discount by the Commission stated for listed company – if market price is lower than par value for continuous 90 days</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Procedure - approval by special resolution</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Approval of the Commission</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For a discount of less than 10% - no </a:t>
            </a:r>
            <a:r>
              <a:rPr lang="en-US" sz="2700" dirty="0" smtClean="0">
                <a:solidFill>
                  <a:prstClr val="black"/>
                </a:solidFill>
                <a:latin typeface="Book Antiqua" panose="02040602050305030304" pitchFamily="18" charset="0"/>
              </a:rPr>
              <a:t>approval </a:t>
            </a:r>
            <a:r>
              <a:rPr lang="en-US" sz="2700" dirty="0">
                <a:solidFill>
                  <a:prstClr val="black"/>
                </a:solidFill>
                <a:latin typeface="Book Antiqua" panose="02040602050305030304" pitchFamily="18" charset="0"/>
              </a:rPr>
              <a:t>of the SECP would be required</a:t>
            </a:r>
          </a:p>
          <a:p>
            <a:pPr marL="0" indent="0" algn="ctr">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25</a:t>
            </a:fld>
            <a:endParaRPr lang="en-US"/>
          </a:p>
        </p:txBody>
      </p:sp>
    </p:spTree>
    <p:extLst>
      <p:ext uri="{BB962C8B-B14F-4D97-AF65-F5344CB8AC3E}">
        <p14:creationId xmlns:p14="http://schemas.microsoft.com/office/powerpoint/2010/main" val="1053753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0" y="-11502"/>
            <a:ext cx="9144019" cy="6854966"/>
          </a:xfrm>
          <a:prstGeom prst="rect">
            <a:avLst/>
          </a:prstGeom>
          <a:noFill/>
          <a:ln>
            <a:noFill/>
          </a:ln>
        </p:spPr>
      </p:pic>
      <p:sp>
        <p:nvSpPr>
          <p:cNvPr id="2" name="Title 1"/>
          <p:cNvSpPr>
            <a:spLocks noGrp="1"/>
          </p:cNvSpPr>
          <p:nvPr>
            <p:ph type="title"/>
          </p:nvPr>
        </p:nvSpPr>
        <p:spPr>
          <a:xfrm>
            <a:off x="457200" y="153924"/>
            <a:ext cx="8229600" cy="1065276"/>
          </a:xfrm>
        </p:spPr>
        <p:txBody>
          <a:bodyPr>
            <a:normAutofit fontScale="90000"/>
          </a:bodyPr>
          <a:lstStyle/>
          <a:p>
            <a:pPr lvl="0"/>
            <a:r>
              <a:rPr lang="en-US" b="1" dirty="0" smtClean="0">
                <a:solidFill>
                  <a:srgbClr val="00B050"/>
                </a:solidFill>
              </a:rPr>
              <a:t/>
            </a:r>
            <a:br>
              <a:rPr lang="en-US" b="1" dirty="0" smtClean="0">
                <a:solidFill>
                  <a:srgbClr val="00B050"/>
                </a:solidFill>
              </a:rPr>
            </a:b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228600"/>
            <a:ext cx="8001000" cy="6400800"/>
          </a:xfrm>
        </p:spPr>
        <p:txBody>
          <a:bodyPr>
            <a:normAutofit fontScale="85000" lnSpcReduction="20000"/>
          </a:bodyPr>
          <a:lstStyle/>
          <a:p>
            <a:pPr marL="0" lvl="0" indent="0" algn="ctr">
              <a:buNone/>
            </a:pPr>
            <a:r>
              <a:rPr lang="en-US" sz="2000" b="1" dirty="0">
                <a:solidFill>
                  <a:srgbClr val="00B050"/>
                </a:solidFill>
                <a:latin typeface="Book Antiqua" panose="02040602050305030304" pitchFamily="18" charset="0"/>
              </a:rPr>
              <a:t>PROHIBITION ON INVITATION OF DEPOSITS</a:t>
            </a:r>
            <a:br>
              <a:rPr lang="en-US" sz="2000" b="1" dirty="0">
                <a:solidFill>
                  <a:srgbClr val="00B050"/>
                </a:solidFill>
                <a:latin typeface="Book Antiqua" panose="02040602050305030304" pitchFamily="18" charset="0"/>
              </a:rPr>
            </a:br>
            <a:r>
              <a:rPr lang="en-US" sz="2000" dirty="0">
                <a:solidFill>
                  <a:srgbClr val="C00000"/>
                </a:solidFill>
                <a:latin typeface="Book Antiqua" panose="02040602050305030304" pitchFamily="18" charset="0"/>
              </a:rPr>
              <a:t>(Section </a:t>
            </a:r>
            <a:r>
              <a:rPr lang="en-US" sz="2000" dirty="0" smtClean="0">
                <a:solidFill>
                  <a:srgbClr val="C00000"/>
                </a:solidFill>
                <a:latin typeface="Book Antiqua" panose="02040602050305030304" pitchFamily="18" charset="0"/>
              </a:rPr>
              <a:t>84)</a:t>
            </a:r>
          </a:p>
          <a:p>
            <a:pPr marL="0" lvl="0" indent="0" algn="ctr">
              <a:buNone/>
            </a:pPr>
            <a:endParaRPr lang="en-US" sz="2000" dirty="0">
              <a:solidFill>
                <a:srgbClr val="C00000"/>
              </a:solidFill>
              <a:latin typeface="Book Antiqua" panose="02040602050305030304" pitchFamily="18" charset="0"/>
            </a:endParaRPr>
          </a:p>
          <a:p>
            <a:r>
              <a:rPr lang="en-US" sz="1900" dirty="0" smtClean="0">
                <a:solidFill>
                  <a:prstClr val="black"/>
                </a:solidFill>
                <a:latin typeface="Book Antiqua" panose="02040602050305030304" pitchFamily="18" charset="0"/>
              </a:rPr>
              <a:t>Except for specialized companies, no </a:t>
            </a:r>
            <a:r>
              <a:rPr lang="en-US" sz="1900" dirty="0">
                <a:solidFill>
                  <a:prstClr val="black"/>
                </a:solidFill>
                <a:latin typeface="Book Antiqua" panose="02040602050305030304" pitchFamily="18" charset="0"/>
              </a:rPr>
              <a:t>company shall be allowed to invite and accept any deposit</a:t>
            </a:r>
            <a:endParaRPr lang="en-AU" sz="1900" dirty="0">
              <a:solidFill>
                <a:prstClr val="black"/>
              </a:solidFill>
              <a:latin typeface="Book Antiqua" panose="02040602050305030304" pitchFamily="18" charset="0"/>
            </a:endParaRPr>
          </a:p>
          <a:p>
            <a:pPr marL="0" indent="0">
              <a:buNone/>
            </a:pPr>
            <a:r>
              <a:rPr lang="en-US" sz="1900" dirty="0">
                <a:solidFill>
                  <a:prstClr val="black"/>
                </a:solidFill>
                <a:latin typeface="Book Antiqua" panose="02040602050305030304" pitchFamily="18" charset="0"/>
              </a:rPr>
              <a:t> </a:t>
            </a:r>
            <a:endParaRPr lang="en-AU" sz="1900" dirty="0">
              <a:solidFill>
                <a:prstClr val="black"/>
              </a:solidFill>
              <a:latin typeface="Book Antiqua" panose="02040602050305030304" pitchFamily="18" charset="0"/>
            </a:endParaRPr>
          </a:p>
          <a:p>
            <a:r>
              <a:rPr lang="en-US" sz="1900" dirty="0">
                <a:solidFill>
                  <a:prstClr val="black"/>
                </a:solidFill>
                <a:latin typeface="Book Antiqua" panose="02040602050305030304" pitchFamily="18" charset="0"/>
              </a:rPr>
              <a:t>“deposit” means any deposit of money with, and includes any amount borrowed by, a company, but shall not include a loan raised by issue of debentures or a loan obtained from a banking company or financial institution.</a:t>
            </a:r>
          </a:p>
          <a:p>
            <a:pPr marL="0" indent="0" algn="ctr">
              <a:buNone/>
            </a:pPr>
            <a:endParaRPr lang="en-US" sz="2000" b="1" dirty="0" smtClean="0">
              <a:solidFill>
                <a:srgbClr val="00B050"/>
              </a:solidFill>
              <a:latin typeface="Book Antiqua" panose="02040602050305030304" pitchFamily="18" charset="0"/>
              <a:ea typeface="+mj-ea"/>
              <a:cs typeface="+mj-cs"/>
            </a:endParaRPr>
          </a:p>
          <a:p>
            <a:pPr marL="0" indent="0" algn="ctr">
              <a:buNone/>
            </a:pPr>
            <a:r>
              <a:rPr lang="en-US" sz="1900" b="1" dirty="0">
                <a:solidFill>
                  <a:prstClr val="black"/>
                </a:solidFill>
                <a:latin typeface="Book Antiqua" panose="02040602050305030304" pitchFamily="18" charset="0"/>
              </a:rPr>
              <a:t>Impact</a:t>
            </a:r>
            <a:r>
              <a:rPr lang="en-US" sz="1900" dirty="0">
                <a:solidFill>
                  <a:prstClr val="black"/>
                </a:solidFill>
                <a:latin typeface="Book Antiqua" panose="02040602050305030304" pitchFamily="18" charset="0"/>
              </a:rPr>
              <a:t>: Avoid fraudulent activities and protect the interest of public at large</a:t>
            </a:r>
            <a:endParaRPr lang="en-AU" sz="1900" dirty="0">
              <a:solidFill>
                <a:prstClr val="black"/>
              </a:solidFill>
              <a:latin typeface="Book Antiqua" panose="02040602050305030304" pitchFamily="18" charset="0"/>
            </a:endParaRPr>
          </a:p>
          <a:p>
            <a:pPr marL="0" indent="0" algn="ctr">
              <a:buNone/>
            </a:pPr>
            <a:endParaRPr lang="en-US" sz="2000" b="1" dirty="0" smtClean="0">
              <a:solidFill>
                <a:srgbClr val="00B050"/>
              </a:solidFill>
              <a:latin typeface="Book Antiqua" panose="02040602050305030304" pitchFamily="18" charset="0"/>
              <a:ea typeface="+mj-ea"/>
              <a:cs typeface="+mj-cs"/>
            </a:endParaRPr>
          </a:p>
          <a:p>
            <a:pPr marL="0" indent="0" algn="ctr">
              <a:buNone/>
            </a:pPr>
            <a:r>
              <a:rPr lang="en-US" sz="2000" b="1" dirty="0" smtClean="0">
                <a:solidFill>
                  <a:srgbClr val="00B050"/>
                </a:solidFill>
                <a:latin typeface="Book Antiqua" panose="02040602050305030304" pitchFamily="18" charset="0"/>
                <a:ea typeface="+mj-ea"/>
                <a:cs typeface="+mj-cs"/>
              </a:rPr>
              <a:t>REGISTRATION </a:t>
            </a:r>
            <a:r>
              <a:rPr lang="en-US" sz="2000" b="1" dirty="0">
                <a:solidFill>
                  <a:srgbClr val="00B050"/>
                </a:solidFill>
                <a:latin typeface="Book Antiqua" panose="02040602050305030304" pitchFamily="18" charset="0"/>
                <a:ea typeface="+mj-ea"/>
                <a:cs typeface="+mj-cs"/>
              </a:rPr>
              <a:t>OF CHARGES</a:t>
            </a:r>
            <a:r>
              <a:rPr lang="en-AU" sz="2000" b="1" dirty="0">
                <a:solidFill>
                  <a:srgbClr val="00B050"/>
                </a:solidFill>
                <a:latin typeface="Book Antiqua" panose="02040602050305030304" pitchFamily="18" charset="0"/>
                <a:ea typeface="+mj-ea"/>
                <a:cs typeface="+mj-cs"/>
              </a:rPr>
              <a:t/>
            </a:r>
            <a:br>
              <a:rPr lang="en-AU" sz="2000" b="1" dirty="0">
                <a:solidFill>
                  <a:srgbClr val="00B050"/>
                </a:solidFill>
                <a:latin typeface="Book Antiqua" panose="02040602050305030304" pitchFamily="18" charset="0"/>
                <a:ea typeface="+mj-ea"/>
                <a:cs typeface="+mj-cs"/>
              </a:rPr>
            </a:br>
            <a:r>
              <a:rPr lang="en-US" sz="2200" dirty="0" smtClean="0">
                <a:solidFill>
                  <a:srgbClr val="C00000"/>
                </a:solidFill>
                <a:latin typeface="Book Antiqua" panose="02040602050305030304" pitchFamily="18" charset="0"/>
              </a:rPr>
              <a:t>(</a:t>
            </a:r>
            <a:r>
              <a:rPr lang="en-US" sz="2200" dirty="0">
                <a:solidFill>
                  <a:srgbClr val="C00000"/>
                </a:solidFill>
                <a:latin typeface="Book Antiqua" panose="02040602050305030304" pitchFamily="18" charset="0"/>
              </a:rPr>
              <a:t>Section 448</a:t>
            </a:r>
            <a:r>
              <a:rPr lang="en-US" sz="2200" dirty="0" smtClean="0">
                <a:solidFill>
                  <a:srgbClr val="C00000"/>
                </a:solidFill>
                <a:latin typeface="Book Antiqua" panose="02040602050305030304" pitchFamily="18" charset="0"/>
              </a:rPr>
              <a:t>)</a:t>
            </a:r>
          </a:p>
          <a:p>
            <a:pPr marL="0" indent="0" algn="ctr">
              <a:buNone/>
            </a:pPr>
            <a:endParaRPr lang="en-US" sz="2200" dirty="0">
              <a:solidFill>
                <a:srgbClr val="C00000"/>
              </a:solidFill>
              <a:latin typeface="Book Antiqua" panose="02040602050305030304" pitchFamily="18" charset="0"/>
            </a:endParaRPr>
          </a:p>
          <a:p>
            <a:pPr lvl="0"/>
            <a:r>
              <a:rPr lang="en-US" sz="1900" dirty="0">
                <a:solidFill>
                  <a:prstClr val="black"/>
                </a:solidFill>
                <a:latin typeface="Book Antiqua" panose="02040602050305030304" pitchFamily="18" charset="0"/>
              </a:rPr>
              <a:t>Time frame for registration of charge has been increased from 21 to 30 days</a:t>
            </a:r>
            <a:endParaRPr lang="en-AU" sz="1900" dirty="0">
              <a:solidFill>
                <a:prstClr val="black"/>
              </a:solidFill>
              <a:latin typeface="Book Antiqua" panose="02040602050305030304" pitchFamily="18" charset="0"/>
            </a:endParaRPr>
          </a:p>
          <a:p>
            <a:pPr marL="0" lvl="0" indent="0">
              <a:buNone/>
            </a:pPr>
            <a:r>
              <a:rPr lang="en-US" sz="1900" dirty="0">
                <a:solidFill>
                  <a:prstClr val="black"/>
                </a:solidFill>
                <a:latin typeface="Book Antiqua" panose="02040602050305030304" pitchFamily="18" charset="0"/>
              </a:rPr>
              <a:t> </a:t>
            </a:r>
            <a:endParaRPr lang="en-AU" sz="1900" dirty="0">
              <a:solidFill>
                <a:prstClr val="black"/>
              </a:solidFill>
              <a:latin typeface="Book Antiqua" panose="02040602050305030304" pitchFamily="18" charset="0"/>
            </a:endParaRPr>
          </a:p>
          <a:p>
            <a:pPr lvl="0"/>
            <a:r>
              <a:rPr lang="en-US" sz="1900" b="1" dirty="0">
                <a:solidFill>
                  <a:prstClr val="black"/>
                </a:solidFill>
                <a:latin typeface="Book Antiqua" panose="02040602050305030304" pitchFamily="18" charset="0"/>
              </a:rPr>
              <a:t>Pledge</a:t>
            </a:r>
            <a:r>
              <a:rPr lang="en-US" sz="1900" dirty="0">
                <a:solidFill>
                  <a:prstClr val="black"/>
                </a:solidFill>
                <a:latin typeface="Book Antiqua" panose="02040602050305030304" pitchFamily="18" charset="0"/>
              </a:rPr>
              <a:t> also made registerable</a:t>
            </a:r>
            <a:endParaRPr lang="en-AU" sz="1900" dirty="0">
              <a:solidFill>
                <a:prstClr val="black"/>
              </a:solidFill>
              <a:latin typeface="Book Antiqua" panose="02040602050305030304" pitchFamily="18" charset="0"/>
            </a:endParaRPr>
          </a:p>
          <a:p>
            <a:pPr marL="0" indent="0">
              <a:buNone/>
            </a:pPr>
            <a:endParaRPr lang="en-US" sz="1900" b="1" dirty="0" smtClean="0">
              <a:solidFill>
                <a:prstClr val="black"/>
              </a:solidFill>
              <a:latin typeface="Book Antiqua" panose="02040602050305030304" pitchFamily="18" charset="0"/>
            </a:endParaRPr>
          </a:p>
          <a:p>
            <a:pPr marL="1377950" indent="-914400">
              <a:buNone/>
            </a:pPr>
            <a:r>
              <a:rPr lang="en-US" sz="1900" b="1" dirty="0" smtClean="0">
                <a:solidFill>
                  <a:prstClr val="black"/>
                </a:solidFill>
                <a:latin typeface="Book Antiqua" panose="02040602050305030304" pitchFamily="18" charset="0"/>
              </a:rPr>
              <a:t>Impact</a:t>
            </a:r>
            <a:r>
              <a:rPr lang="en-US" sz="1900" dirty="0">
                <a:solidFill>
                  <a:prstClr val="black"/>
                </a:solidFill>
                <a:latin typeface="Book Antiqua" panose="02040602050305030304" pitchFamily="18" charset="0"/>
              </a:rPr>
              <a:t>: Disclosure for prospective creditors/investors</a:t>
            </a:r>
            <a:endParaRPr lang="en-AU" sz="1900" dirty="0">
              <a:solidFill>
                <a:prstClr val="black"/>
              </a:solidFill>
              <a:latin typeface="Book Antiqua" panose="02040602050305030304" pitchFamily="18" charset="0"/>
            </a:endParaRPr>
          </a:p>
          <a:p>
            <a:pPr marL="0" lvl="0" indent="0">
              <a:buNone/>
            </a:pPr>
            <a:endParaRPr lang="en-AU" sz="1900" dirty="0">
              <a:solidFill>
                <a:prstClr val="black"/>
              </a:solidFill>
              <a:latin typeface="Book Antiqua" panose="02040602050305030304" pitchFamily="18" charset="0"/>
            </a:endParaRPr>
          </a:p>
          <a:p>
            <a:pPr lvl="0" algn="just"/>
            <a:r>
              <a:rPr lang="en-US" sz="1900" dirty="0">
                <a:solidFill>
                  <a:prstClr val="black"/>
                </a:solidFill>
                <a:latin typeface="Book Antiqua" panose="02040602050305030304" pitchFamily="18" charset="0"/>
              </a:rPr>
              <a:t>The procedure for satisfaction of charge simplified. If the mortgagee confirms repayment of loan and issues NOC to that effect, condonation of delay through a petition shall not be </a:t>
            </a:r>
            <a:r>
              <a:rPr lang="en-US" sz="1900" dirty="0" smtClean="0">
                <a:solidFill>
                  <a:prstClr val="black"/>
                </a:solidFill>
                <a:latin typeface="Book Antiqua" panose="02040602050305030304" pitchFamily="18" charset="0"/>
              </a:rPr>
              <a:t>required</a:t>
            </a:r>
          </a:p>
          <a:p>
            <a:pPr lvl="0" algn="just"/>
            <a:endParaRPr lang="en-US" sz="1900" dirty="0" smtClean="0">
              <a:solidFill>
                <a:prstClr val="black"/>
              </a:solidFill>
              <a:latin typeface="Book Antiqua" panose="02040602050305030304" pitchFamily="18" charset="0"/>
            </a:endParaRPr>
          </a:p>
          <a:p>
            <a:pPr marL="1377950" indent="-914400" algn="just">
              <a:buNone/>
            </a:pPr>
            <a:r>
              <a:rPr lang="en-US" sz="1900" b="1" dirty="0">
                <a:solidFill>
                  <a:prstClr val="black"/>
                </a:solidFill>
                <a:latin typeface="Book Antiqua" panose="02040602050305030304" pitchFamily="18" charset="0"/>
              </a:rPr>
              <a:t>Impact</a:t>
            </a:r>
            <a:r>
              <a:rPr lang="en-US" sz="1900" dirty="0">
                <a:solidFill>
                  <a:prstClr val="black"/>
                </a:solidFill>
                <a:latin typeface="Book Antiqua" panose="02040602050305030304" pitchFamily="18" charset="0"/>
              </a:rPr>
              <a:t>: Reduction in cost of doing business</a:t>
            </a:r>
            <a:endParaRPr lang="en-AU" sz="1900" dirty="0">
              <a:solidFill>
                <a:prstClr val="black"/>
              </a:solidFill>
              <a:latin typeface="Book Antiqua" panose="02040602050305030304" pitchFamily="18" charset="0"/>
            </a:endParaRPr>
          </a:p>
          <a:p>
            <a:pPr marL="0" indent="0" algn="just">
              <a:buNone/>
            </a:pPr>
            <a:endParaRPr lang="en-US" sz="2000" b="1" dirty="0" smtClean="0"/>
          </a:p>
          <a:p>
            <a:pPr lvl="0" algn="just"/>
            <a:endParaRPr lang="en-AU" sz="1900" dirty="0">
              <a:solidFill>
                <a:prstClr val="black"/>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26</a:t>
            </a:fld>
            <a:endParaRPr lang="en-US"/>
          </a:p>
        </p:txBody>
      </p:sp>
    </p:spTree>
    <p:extLst>
      <p:ext uri="{BB962C8B-B14F-4D97-AF65-F5344CB8AC3E}">
        <p14:creationId xmlns:p14="http://schemas.microsoft.com/office/powerpoint/2010/main" val="2792802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30124"/>
            <a:ext cx="8229600" cy="684276"/>
          </a:xfrm>
        </p:spPr>
        <p:txBody>
          <a:bodyPr>
            <a:normAutofit fontScale="90000"/>
          </a:bodyPr>
          <a:lstStyle/>
          <a:p>
            <a:pPr lvl="0"/>
            <a:r>
              <a:rPr lang="en-US" sz="2200" b="1" dirty="0" smtClean="0">
                <a:solidFill>
                  <a:srgbClr val="00B050"/>
                </a:solidFill>
                <a:latin typeface="Book Antiqua" panose="02040602050305030304" pitchFamily="18" charset="0"/>
              </a:rPr>
              <a:t>GENERAL MEETINGS</a:t>
            </a:r>
            <a:br>
              <a:rPr lang="en-US" sz="2200" b="1" dirty="0" smtClean="0">
                <a:solidFill>
                  <a:srgbClr val="00B050"/>
                </a:solidFill>
                <a:latin typeface="Book Antiqua" panose="02040602050305030304" pitchFamily="18" charset="0"/>
              </a:rPr>
            </a:br>
            <a:r>
              <a:rPr lang="en-US" sz="2400" dirty="0">
                <a:solidFill>
                  <a:srgbClr val="C00000"/>
                </a:solidFill>
                <a:latin typeface="Book Antiqua" panose="02040602050305030304" pitchFamily="18" charset="0"/>
              </a:rPr>
              <a:t>(Section </a:t>
            </a:r>
            <a:r>
              <a:rPr lang="en-US" sz="2400" dirty="0" smtClean="0">
                <a:solidFill>
                  <a:srgbClr val="C00000"/>
                </a:solidFill>
                <a:latin typeface="Book Antiqua" panose="02040602050305030304" pitchFamily="18" charset="0"/>
              </a:rPr>
              <a:t>134 - 149)</a:t>
            </a: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81000" y="990600"/>
            <a:ext cx="8229600" cy="5562600"/>
          </a:xfrm>
        </p:spPr>
        <p:txBody>
          <a:bodyPr>
            <a:normAutofit fontScale="77500" lnSpcReduction="20000"/>
          </a:bodyPr>
          <a:lstStyle/>
          <a:p>
            <a:pPr lvl="0"/>
            <a:r>
              <a:rPr lang="en-US" sz="1900" dirty="0" smtClean="0">
                <a:latin typeface="Book Antiqua" panose="02040602050305030304" pitchFamily="18" charset="0"/>
              </a:rPr>
              <a:t>Passing </a:t>
            </a:r>
            <a:r>
              <a:rPr lang="en-US" sz="1900" dirty="0">
                <a:latin typeface="Book Antiqua" panose="02040602050305030304" pitchFamily="18" charset="0"/>
              </a:rPr>
              <a:t>of members’ resolution through circulation in case of unlisted </a:t>
            </a:r>
            <a:r>
              <a:rPr lang="en-US" sz="1900" dirty="0" smtClean="0">
                <a:latin typeface="Book Antiqua" panose="02040602050305030304" pitchFamily="18" charset="0"/>
              </a:rPr>
              <a:t>companies</a:t>
            </a:r>
          </a:p>
          <a:p>
            <a:pPr marL="0" indent="0">
              <a:buNone/>
            </a:pPr>
            <a:endParaRPr lang="en-US" sz="2000" b="1" dirty="0" smtClean="0"/>
          </a:p>
          <a:p>
            <a:pPr marL="0" indent="0">
              <a:buNone/>
            </a:pPr>
            <a:r>
              <a:rPr lang="en-US" sz="2000" b="1" dirty="0"/>
              <a:t>	</a:t>
            </a:r>
            <a:r>
              <a:rPr lang="en-US" sz="2000" b="1" dirty="0" smtClean="0">
                <a:latin typeface="Book Antiqua" panose="02040602050305030304" pitchFamily="18" charset="0"/>
                <a:ea typeface="Tahoma" panose="020B0604030504040204" pitchFamily="34" charset="0"/>
                <a:cs typeface="Tahoma" panose="020B0604030504040204" pitchFamily="34" charset="0"/>
              </a:rPr>
              <a:t>Impact</a:t>
            </a:r>
            <a:r>
              <a:rPr lang="en-US" sz="2000" b="1" dirty="0">
                <a:latin typeface="Book Antiqua" panose="02040602050305030304" pitchFamily="18" charset="0"/>
                <a:ea typeface="Tahoma" panose="020B0604030504040204" pitchFamily="34" charset="0"/>
                <a:cs typeface="Tahoma" panose="020B0604030504040204" pitchFamily="34" charset="0"/>
              </a:rPr>
              <a:t>: </a:t>
            </a:r>
            <a:r>
              <a:rPr lang="en-US" sz="2000" dirty="0">
                <a:latin typeface="Book Antiqua" panose="02040602050305030304" pitchFamily="18" charset="0"/>
                <a:ea typeface="Tahoma" panose="020B0604030504040204" pitchFamily="34" charset="0"/>
                <a:cs typeface="Tahoma" panose="020B0604030504040204" pitchFamily="34" charset="0"/>
              </a:rPr>
              <a:t>convenience in case of emergency</a:t>
            </a:r>
            <a:endParaRPr lang="en-AU" sz="2000" dirty="0">
              <a:latin typeface="Book Antiqua" panose="02040602050305030304" pitchFamily="18" charset="0"/>
              <a:ea typeface="Tahoma" panose="020B0604030504040204" pitchFamily="34" charset="0"/>
              <a:cs typeface="Tahoma" panose="020B0604030504040204" pitchFamily="34" charset="0"/>
            </a:endParaRPr>
          </a:p>
          <a:p>
            <a:pPr marL="0" indent="0">
              <a:buNone/>
            </a:pPr>
            <a:endParaRPr lang="en-US" sz="1900" dirty="0" smtClean="0">
              <a:latin typeface="Book Antiqua" panose="02040602050305030304" pitchFamily="18" charset="0"/>
            </a:endParaRPr>
          </a:p>
          <a:p>
            <a:r>
              <a:rPr lang="en-US" sz="1900" dirty="0" smtClean="0">
                <a:latin typeface="Book Antiqua" panose="02040602050305030304" pitchFamily="18" charset="0"/>
              </a:rPr>
              <a:t>Softer </a:t>
            </a:r>
            <a:r>
              <a:rPr lang="en-US" sz="1900" dirty="0">
                <a:latin typeface="Book Antiqua" panose="02040602050305030304" pitchFamily="18" charset="0"/>
              </a:rPr>
              <a:t>regime for SMC – no requirement of holding AGM, EOGM and election of directors</a:t>
            </a:r>
          </a:p>
          <a:p>
            <a:pPr marL="0" indent="0">
              <a:buNone/>
            </a:pPr>
            <a:endParaRPr lang="en-US" sz="1900" dirty="0" smtClean="0">
              <a:latin typeface="Book Antiqua" panose="02040602050305030304" pitchFamily="18" charset="0"/>
            </a:endParaRPr>
          </a:p>
          <a:p>
            <a:pPr marL="0" indent="0">
              <a:buNone/>
            </a:pPr>
            <a:r>
              <a:rPr lang="en-US" sz="2000" b="1" dirty="0" smtClean="0"/>
              <a:t>	</a:t>
            </a:r>
            <a:r>
              <a:rPr lang="en-US" sz="2000" b="1" dirty="0" smtClean="0">
                <a:latin typeface="Book Antiqua" panose="02040602050305030304" pitchFamily="18" charset="0"/>
              </a:rPr>
              <a:t>Impact</a:t>
            </a:r>
            <a:r>
              <a:rPr lang="en-US" sz="2000" b="1" dirty="0">
                <a:latin typeface="Book Antiqua" panose="02040602050305030304" pitchFamily="18" charset="0"/>
              </a:rPr>
              <a:t>: </a:t>
            </a:r>
            <a:r>
              <a:rPr lang="en-US" sz="2000" dirty="0">
                <a:latin typeface="Book Antiqua" panose="02040602050305030304" pitchFamily="18" charset="0"/>
              </a:rPr>
              <a:t>convenience and reduction in cost</a:t>
            </a:r>
            <a:endParaRPr lang="en-AU" sz="2000" dirty="0">
              <a:latin typeface="Book Antiqua" panose="02040602050305030304" pitchFamily="18" charset="0"/>
            </a:endParaRPr>
          </a:p>
          <a:p>
            <a:pPr marL="0" indent="0">
              <a:buNone/>
            </a:pPr>
            <a:endParaRPr lang="en-US" sz="1900" dirty="0" smtClean="0">
              <a:latin typeface="Book Antiqua" panose="02040602050305030304" pitchFamily="18" charset="0"/>
            </a:endParaRPr>
          </a:p>
          <a:p>
            <a:r>
              <a:rPr lang="en-US" sz="1900" dirty="0" smtClean="0">
                <a:latin typeface="Book Antiqua" panose="02040602050305030304" pitchFamily="18" charset="0"/>
              </a:rPr>
              <a:t>Voting </a:t>
            </a:r>
            <a:r>
              <a:rPr lang="en-US" sz="1900" dirty="0">
                <a:latin typeface="Book Antiqua" panose="02040602050305030304" pitchFamily="18" charset="0"/>
              </a:rPr>
              <a:t>through postal ballot allowed and postal ballot includes e-ballot</a:t>
            </a:r>
          </a:p>
          <a:p>
            <a:pPr marL="0" indent="0">
              <a:buNone/>
            </a:pPr>
            <a:endParaRPr lang="en-US" sz="1900" dirty="0" smtClean="0">
              <a:latin typeface="Book Antiqua" panose="02040602050305030304" pitchFamily="18" charset="0"/>
            </a:endParaRPr>
          </a:p>
          <a:p>
            <a:pPr marL="0" indent="0">
              <a:buNone/>
            </a:pPr>
            <a:r>
              <a:rPr lang="en-US" sz="2000" b="1" dirty="0" smtClean="0"/>
              <a:t>	</a:t>
            </a:r>
            <a:r>
              <a:rPr lang="en-US" sz="2000" b="1" dirty="0" smtClean="0">
                <a:latin typeface="Book Antiqua" panose="02040602050305030304" pitchFamily="18" charset="0"/>
              </a:rPr>
              <a:t>Impact</a:t>
            </a:r>
            <a:r>
              <a:rPr lang="en-US" sz="2000" b="1" dirty="0">
                <a:latin typeface="Book Antiqua" panose="02040602050305030304" pitchFamily="18" charset="0"/>
              </a:rPr>
              <a:t>: </a:t>
            </a:r>
            <a:r>
              <a:rPr lang="en-US" sz="2000" dirty="0">
                <a:latin typeface="Book Antiqua" panose="02040602050305030304" pitchFamily="18" charset="0"/>
              </a:rPr>
              <a:t>ensure maximum participation </a:t>
            </a:r>
            <a:endParaRPr lang="en-AU" sz="2000" dirty="0">
              <a:latin typeface="Book Antiqua" panose="02040602050305030304" pitchFamily="18" charset="0"/>
            </a:endParaRPr>
          </a:p>
          <a:p>
            <a:pPr marL="0" indent="0">
              <a:buNone/>
            </a:pPr>
            <a:endParaRPr lang="en-US" sz="1900" dirty="0" smtClean="0">
              <a:latin typeface="Book Antiqua" panose="02040602050305030304" pitchFamily="18" charset="0"/>
            </a:endParaRPr>
          </a:p>
          <a:p>
            <a:r>
              <a:rPr lang="en-US" sz="1900" dirty="0" smtClean="0">
                <a:latin typeface="Book Antiqua" panose="02040602050305030304" pitchFamily="18" charset="0"/>
              </a:rPr>
              <a:t>Facility </a:t>
            </a:r>
            <a:r>
              <a:rPr lang="en-US" sz="1900" dirty="0">
                <a:latin typeface="Book Antiqua" panose="02040602050305030304" pitchFamily="18" charset="0"/>
              </a:rPr>
              <a:t>for attending the meetings through video link allowed </a:t>
            </a:r>
          </a:p>
          <a:p>
            <a:endParaRPr lang="en-US" sz="1900" dirty="0" smtClean="0">
              <a:latin typeface="Book Antiqua" panose="02040602050305030304" pitchFamily="18" charset="0"/>
            </a:endParaRPr>
          </a:p>
          <a:p>
            <a:r>
              <a:rPr lang="en-US" sz="1900" dirty="0" smtClean="0">
                <a:latin typeface="Book Antiqua" panose="02040602050305030304" pitchFamily="18" charset="0"/>
              </a:rPr>
              <a:t>Requirement </a:t>
            </a:r>
            <a:r>
              <a:rPr lang="en-US" sz="1900" dirty="0">
                <a:latin typeface="Book Antiqua" panose="02040602050305030304" pitchFamily="18" charset="0"/>
              </a:rPr>
              <a:t>of seeking approval from Registrar for holding EOGM by unlisted companies at a shorter notice abolished</a:t>
            </a:r>
          </a:p>
          <a:p>
            <a:pPr marL="0" lvl="0" indent="0">
              <a:buNone/>
            </a:pPr>
            <a:endParaRPr lang="en-US" sz="1900" b="1" dirty="0" smtClean="0">
              <a:solidFill>
                <a:prstClr val="black"/>
              </a:solidFill>
              <a:latin typeface="Book Antiqua" panose="02040602050305030304" pitchFamily="18" charset="0"/>
            </a:endParaRPr>
          </a:p>
          <a:p>
            <a:pPr marL="0" indent="0">
              <a:buNone/>
            </a:pPr>
            <a:r>
              <a:rPr lang="en-US" sz="1800" b="1" dirty="0" smtClean="0"/>
              <a:t>	</a:t>
            </a:r>
            <a:r>
              <a:rPr lang="en-US" sz="2100" b="1" dirty="0" smtClean="0">
                <a:latin typeface="Book Antiqua" panose="02040602050305030304" pitchFamily="18" charset="0"/>
              </a:rPr>
              <a:t>Impact</a:t>
            </a:r>
            <a:r>
              <a:rPr lang="en-US" sz="2100" b="1" dirty="0">
                <a:latin typeface="Book Antiqua" panose="02040602050305030304" pitchFamily="18" charset="0"/>
              </a:rPr>
              <a:t>: </a:t>
            </a:r>
            <a:r>
              <a:rPr lang="en-US" sz="2100" dirty="0">
                <a:latin typeface="Book Antiqua" panose="02040602050305030304" pitchFamily="18" charset="0"/>
              </a:rPr>
              <a:t>convenience and reduction in cost</a:t>
            </a:r>
            <a:endParaRPr lang="en-AU" sz="2100" dirty="0">
              <a:latin typeface="Book Antiqua" panose="02040602050305030304" pitchFamily="18" charset="0"/>
            </a:endParaRPr>
          </a:p>
          <a:p>
            <a:pPr marL="0" lvl="0" indent="0">
              <a:buNone/>
            </a:pPr>
            <a:endParaRPr lang="en-US" sz="1900" b="1" dirty="0" smtClean="0">
              <a:solidFill>
                <a:prstClr val="black"/>
              </a:solidFill>
              <a:latin typeface="Book Antiqua" panose="02040602050305030304" pitchFamily="18" charset="0"/>
            </a:endParaRPr>
          </a:p>
          <a:p>
            <a:pPr marL="0" lvl="0" indent="0">
              <a:buNone/>
            </a:pPr>
            <a:r>
              <a:rPr lang="en-US" sz="1900" b="1" dirty="0" smtClean="0">
                <a:solidFill>
                  <a:prstClr val="black"/>
                </a:solidFill>
                <a:latin typeface="Book Antiqua" panose="02040602050305030304" pitchFamily="18" charset="0"/>
              </a:rPr>
              <a:t>Mandatory </a:t>
            </a:r>
            <a:r>
              <a:rPr lang="en-US" sz="1900" b="1" dirty="0">
                <a:solidFill>
                  <a:prstClr val="black"/>
                </a:solidFill>
                <a:latin typeface="Book Antiqua" panose="02040602050305030304" pitchFamily="18" charset="0"/>
              </a:rPr>
              <a:t>postal </a:t>
            </a:r>
            <a:r>
              <a:rPr lang="en-US" sz="1900" b="1" dirty="0" smtClean="0">
                <a:solidFill>
                  <a:prstClr val="black"/>
                </a:solidFill>
                <a:latin typeface="Book Antiqua" panose="02040602050305030304" pitchFamily="18" charset="0"/>
              </a:rPr>
              <a:t>ballot </a:t>
            </a:r>
            <a:r>
              <a:rPr lang="en-US" sz="1900" b="1" dirty="0" smtClean="0">
                <a:solidFill>
                  <a:srgbClr val="FF0000"/>
                </a:solidFill>
                <a:latin typeface="Book Antiqua" panose="02040602050305030304" pitchFamily="18" charset="0"/>
              </a:rPr>
              <a:t>[134 (10)]</a:t>
            </a:r>
          </a:p>
          <a:p>
            <a:pPr marL="0" lvl="0" indent="0">
              <a:buNone/>
            </a:pPr>
            <a:endParaRPr lang="en-US" sz="1900" dirty="0">
              <a:solidFill>
                <a:srgbClr val="FF0000"/>
              </a:solidFill>
              <a:latin typeface="Book Antiqua" panose="02040602050305030304" pitchFamily="18" charset="0"/>
            </a:endParaRPr>
          </a:p>
          <a:p>
            <a:pPr lvl="0"/>
            <a:r>
              <a:rPr lang="en-US" sz="1900" dirty="0">
                <a:solidFill>
                  <a:prstClr val="black"/>
                </a:solidFill>
                <a:latin typeface="Book Antiqua" panose="02040602050305030304" pitchFamily="18" charset="0"/>
              </a:rPr>
              <a:t>Certain agenda items as notified by the Commission shall </a:t>
            </a:r>
            <a:r>
              <a:rPr lang="en-US" sz="1900" dirty="0" smtClean="0">
                <a:solidFill>
                  <a:prstClr val="black"/>
                </a:solidFill>
                <a:latin typeface="Book Antiqua" panose="02040602050305030304" pitchFamily="18" charset="0"/>
              </a:rPr>
              <a:t>be</a:t>
            </a:r>
          </a:p>
          <a:p>
            <a:pPr marL="0" lvl="0" indent="0">
              <a:buNone/>
            </a:pPr>
            <a:r>
              <a:rPr lang="en-US" sz="1900" dirty="0">
                <a:solidFill>
                  <a:prstClr val="black"/>
                </a:solidFill>
                <a:latin typeface="Book Antiqua" panose="02040602050305030304" pitchFamily="18" charset="0"/>
              </a:rPr>
              <a:t> </a:t>
            </a:r>
            <a:r>
              <a:rPr lang="en-US" sz="1900" dirty="0" smtClean="0">
                <a:solidFill>
                  <a:prstClr val="black"/>
                </a:solidFill>
                <a:latin typeface="Book Antiqua" panose="02040602050305030304" pitchFamily="18" charset="0"/>
              </a:rPr>
              <a:t>     transacted </a:t>
            </a:r>
            <a:r>
              <a:rPr lang="en-US" sz="1900" dirty="0">
                <a:solidFill>
                  <a:prstClr val="black"/>
                </a:solidFill>
                <a:latin typeface="Book Antiqua" panose="02040602050305030304" pitchFamily="18" charset="0"/>
              </a:rPr>
              <a:t>only through postal ballot </a:t>
            </a: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27</a:t>
            </a:fld>
            <a:endParaRPr lang="en-US"/>
          </a:p>
        </p:txBody>
      </p:sp>
    </p:spTree>
    <p:extLst>
      <p:ext uri="{BB962C8B-B14F-4D97-AF65-F5344CB8AC3E}">
        <p14:creationId xmlns:p14="http://schemas.microsoft.com/office/powerpoint/2010/main" val="904789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77724"/>
            <a:ext cx="8229600" cy="608076"/>
          </a:xfrm>
        </p:spPr>
        <p:txBody>
          <a:bodyPr>
            <a:normAutofit fontScale="90000"/>
          </a:bodyPr>
          <a:lstStyle/>
          <a:p>
            <a:r>
              <a:rPr lang="en-US" b="1" dirty="0" smtClean="0"/>
              <a:t/>
            </a:r>
            <a:br>
              <a:rPr lang="en-US" b="1" dirty="0" smtClean="0"/>
            </a:br>
            <a:r>
              <a:rPr lang="en-US" sz="2200" b="1" dirty="0">
                <a:solidFill>
                  <a:srgbClr val="00B050"/>
                </a:solidFill>
                <a:latin typeface="Book Antiqua" panose="02040602050305030304" pitchFamily="18" charset="0"/>
              </a:rPr>
              <a:t>GENERAL MEETINGS</a:t>
            </a:r>
            <a:r>
              <a:rPr lang="en-AU" dirty="0">
                <a:solidFill>
                  <a:srgbClr val="FFC000"/>
                </a:solidFill>
              </a:rPr>
              <a:t/>
            </a:r>
            <a:br>
              <a:rPr lang="en-AU" dirty="0">
                <a:solidFill>
                  <a:srgbClr val="FFC000"/>
                </a:solidFill>
              </a:rPr>
            </a:br>
            <a:endParaRPr lang="en-AU" dirty="0">
              <a:solidFill>
                <a:srgbClr val="FFC000"/>
              </a:solidFill>
            </a:endParaRPr>
          </a:p>
        </p:txBody>
      </p:sp>
      <p:sp>
        <p:nvSpPr>
          <p:cNvPr id="3" name="Content Placeholder 2"/>
          <p:cNvSpPr>
            <a:spLocks noGrp="1"/>
          </p:cNvSpPr>
          <p:nvPr>
            <p:ph idx="1"/>
          </p:nvPr>
        </p:nvSpPr>
        <p:spPr>
          <a:xfrm>
            <a:off x="533400" y="762000"/>
            <a:ext cx="7620000" cy="5867400"/>
          </a:xfrm>
        </p:spPr>
        <p:txBody>
          <a:bodyPr>
            <a:normAutofit fontScale="92500" lnSpcReduction="20000"/>
          </a:bodyPr>
          <a:lstStyle/>
          <a:p>
            <a:pPr marL="0" lvl="0" indent="0">
              <a:buNone/>
            </a:pPr>
            <a:r>
              <a:rPr lang="en-US" sz="1900" b="1" dirty="0">
                <a:solidFill>
                  <a:prstClr val="black"/>
                </a:solidFill>
                <a:latin typeface="Book Antiqua" panose="02040602050305030304" pitchFamily="18" charset="0"/>
              </a:rPr>
              <a:t>Poll through secret ballot </a:t>
            </a:r>
            <a:r>
              <a:rPr lang="en-US" sz="1900" b="1" dirty="0" smtClean="0">
                <a:solidFill>
                  <a:srgbClr val="FF0000"/>
                </a:solidFill>
                <a:latin typeface="Book Antiqua" panose="02040602050305030304" pitchFamily="18" charset="0"/>
              </a:rPr>
              <a:t>[Section </a:t>
            </a:r>
            <a:r>
              <a:rPr lang="en-US" sz="1900" b="1" dirty="0">
                <a:solidFill>
                  <a:srgbClr val="FF0000"/>
                </a:solidFill>
                <a:latin typeface="Book Antiqua" panose="02040602050305030304" pitchFamily="18" charset="0"/>
              </a:rPr>
              <a:t>144]</a:t>
            </a:r>
            <a:endParaRPr lang="en-US" sz="1900" dirty="0">
              <a:solidFill>
                <a:srgbClr val="FF0000"/>
              </a:solidFill>
              <a:latin typeface="Book Antiqua" panose="02040602050305030304" pitchFamily="18" charset="0"/>
            </a:endParaRPr>
          </a:p>
          <a:p>
            <a:pPr lvl="0"/>
            <a:r>
              <a:rPr lang="en-US" sz="1900" dirty="0">
                <a:solidFill>
                  <a:prstClr val="black"/>
                </a:solidFill>
                <a:latin typeface="Book Antiqua" panose="02040602050305030304" pitchFamily="18" charset="0"/>
              </a:rPr>
              <a:t>On the direction of the chairman or </a:t>
            </a:r>
          </a:p>
          <a:p>
            <a:pPr lvl="0"/>
            <a:endParaRPr lang="en-US" sz="1900" dirty="0" smtClean="0">
              <a:solidFill>
                <a:prstClr val="black"/>
              </a:solidFill>
              <a:latin typeface="Book Antiqua" panose="02040602050305030304" pitchFamily="18" charset="0"/>
            </a:endParaRPr>
          </a:p>
          <a:p>
            <a:pPr lvl="0"/>
            <a:r>
              <a:rPr lang="en-US" sz="1900" dirty="0" smtClean="0">
                <a:solidFill>
                  <a:prstClr val="black"/>
                </a:solidFill>
                <a:latin typeface="Book Antiqua" panose="02040602050305030304" pitchFamily="18" charset="0"/>
              </a:rPr>
              <a:t>On </a:t>
            </a:r>
            <a:r>
              <a:rPr lang="en-US" sz="1900" dirty="0">
                <a:solidFill>
                  <a:prstClr val="black"/>
                </a:solidFill>
                <a:latin typeface="Book Antiqua" panose="02040602050305030304" pitchFamily="18" charset="0"/>
              </a:rPr>
              <a:t>demand by the members having not less than 10% voting </a:t>
            </a:r>
            <a:r>
              <a:rPr lang="en-US" sz="1900" dirty="0" smtClean="0">
                <a:solidFill>
                  <a:prstClr val="black"/>
                </a:solidFill>
                <a:latin typeface="Book Antiqua" panose="02040602050305030304" pitchFamily="18" charset="0"/>
              </a:rPr>
              <a:t>power</a:t>
            </a:r>
            <a:endParaRPr lang="en-US" sz="1900" b="1" dirty="0">
              <a:solidFill>
                <a:prstClr val="black"/>
              </a:solidFill>
              <a:latin typeface="Book Antiqua" panose="02040602050305030304" pitchFamily="18" charset="0"/>
            </a:endParaRPr>
          </a:p>
          <a:p>
            <a:pPr marL="0" indent="0">
              <a:buNone/>
            </a:pPr>
            <a:endParaRPr lang="en-US" sz="1900" b="1" dirty="0" smtClean="0">
              <a:latin typeface="Book Antiqua" panose="02040602050305030304" pitchFamily="18" charset="0"/>
            </a:endParaRPr>
          </a:p>
          <a:p>
            <a:pPr marL="0" indent="0">
              <a:buNone/>
            </a:pPr>
            <a:r>
              <a:rPr lang="en-US" sz="1900" b="1" dirty="0" smtClean="0">
                <a:latin typeface="Book Antiqua" panose="02040602050305030304" pitchFamily="18" charset="0"/>
              </a:rPr>
              <a:t>Statutory Meeting </a:t>
            </a:r>
            <a:r>
              <a:rPr lang="en-US" sz="1900" b="1" dirty="0" smtClean="0">
                <a:solidFill>
                  <a:srgbClr val="FF0000"/>
                </a:solidFill>
                <a:latin typeface="Book Antiqua" panose="02040602050305030304" pitchFamily="18" charset="0"/>
              </a:rPr>
              <a:t>[Section 131]</a:t>
            </a:r>
            <a:endParaRPr lang="en-US" sz="1900" dirty="0">
              <a:solidFill>
                <a:srgbClr val="FF0000"/>
              </a:solidFill>
              <a:latin typeface="Book Antiqua" panose="02040602050305030304" pitchFamily="18" charset="0"/>
            </a:endParaRPr>
          </a:p>
          <a:p>
            <a:pPr lvl="0"/>
            <a:r>
              <a:rPr lang="en-US" sz="1900" dirty="0">
                <a:latin typeface="Book Antiqua" panose="02040602050305030304" pitchFamily="18" charset="0"/>
              </a:rPr>
              <a:t>No statutory meeting would be required if the first AGM is held before the due date of statutory meeting</a:t>
            </a:r>
          </a:p>
          <a:p>
            <a:pPr marL="0" indent="0">
              <a:buNone/>
            </a:pPr>
            <a:endParaRPr lang="en-US" sz="1900" b="1" dirty="0" smtClean="0">
              <a:latin typeface="Book Antiqua" panose="02040602050305030304" pitchFamily="18" charset="0"/>
            </a:endParaRPr>
          </a:p>
          <a:p>
            <a:pPr marL="0" indent="0">
              <a:buNone/>
            </a:pPr>
            <a:r>
              <a:rPr lang="en-US" sz="1900" b="1" dirty="0" smtClean="0">
                <a:latin typeface="Book Antiqua" panose="02040602050305030304" pitchFamily="18" charset="0"/>
              </a:rPr>
              <a:t>Annual </a:t>
            </a:r>
            <a:r>
              <a:rPr lang="en-US" sz="1900" b="1" dirty="0">
                <a:latin typeface="Book Antiqua" panose="02040602050305030304" pitchFamily="18" charset="0"/>
              </a:rPr>
              <a:t>General </a:t>
            </a:r>
            <a:r>
              <a:rPr lang="en-US" sz="1900" b="1" dirty="0" smtClean="0">
                <a:latin typeface="Book Antiqua" panose="02040602050305030304" pitchFamily="18" charset="0"/>
              </a:rPr>
              <a:t>Meeting </a:t>
            </a:r>
            <a:r>
              <a:rPr lang="en-US" sz="1900" b="1" dirty="0" smtClean="0">
                <a:solidFill>
                  <a:srgbClr val="FF0000"/>
                </a:solidFill>
                <a:latin typeface="Book Antiqua" panose="02040602050305030304" pitchFamily="18" charset="0"/>
              </a:rPr>
              <a:t>[Section 132]</a:t>
            </a:r>
            <a:endParaRPr lang="en-US" sz="1900" dirty="0">
              <a:solidFill>
                <a:srgbClr val="FF0000"/>
              </a:solidFill>
              <a:latin typeface="Book Antiqua" panose="02040602050305030304" pitchFamily="18" charset="0"/>
            </a:endParaRPr>
          </a:p>
          <a:p>
            <a:pPr lvl="0"/>
            <a:r>
              <a:rPr lang="en-US" sz="1900" dirty="0">
                <a:latin typeface="Book Antiqua" panose="02040602050305030304" pitchFamily="18" charset="0"/>
              </a:rPr>
              <a:t>First AGM within 16 months, subsequent within </a:t>
            </a:r>
            <a:r>
              <a:rPr lang="en-US" sz="1900" dirty="0" smtClean="0">
                <a:latin typeface="Book Antiqua" panose="02040602050305030304" pitchFamily="18" charset="0"/>
              </a:rPr>
              <a:t>120 days after the close of financial year</a:t>
            </a:r>
            <a:endParaRPr lang="en-US" sz="1900" dirty="0">
              <a:latin typeface="Book Antiqua" panose="02040602050305030304" pitchFamily="18" charset="0"/>
            </a:endParaRP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Extension </a:t>
            </a:r>
            <a:r>
              <a:rPr lang="en-US" sz="1900" dirty="0">
                <a:latin typeface="Book Antiqua" panose="02040602050305030304" pitchFamily="18" charset="0"/>
              </a:rPr>
              <a:t>of 30 days allowable even in case of first AGM</a:t>
            </a: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Arrangement </a:t>
            </a:r>
            <a:r>
              <a:rPr lang="en-US" sz="1900" dirty="0">
                <a:latin typeface="Book Antiqua" panose="02040602050305030304" pitchFamily="18" charset="0"/>
              </a:rPr>
              <a:t>of </a:t>
            </a:r>
            <a:r>
              <a:rPr lang="en-US" sz="1900" dirty="0" smtClean="0">
                <a:latin typeface="Book Antiqua" panose="02040602050305030304" pitchFamily="18" charset="0"/>
              </a:rPr>
              <a:t>video-link </a:t>
            </a:r>
            <a:r>
              <a:rPr lang="en-US" sz="1900" dirty="0">
                <a:latin typeface="Book Antiqua" panose="02040602050305030304" pitchFamily="18" charset="0"/>
              </a:rPr>
              <a:t>facility by listed company mandatory </a:t>
            </a:r>
            <a:r>
              <a:rPr lang="en-US" sz="1900" dirty="0" smtClean="0">
                <a:latin typeface="Book Antiqua" panose="02040602050305030304" pitchFamily="18" charset="0"/>
              </a:rPr>
              <a:t>on the request of shareholders residing </a:t>
            </a:r>
            <a:r>
              <a:rPr lang="en-US" sz="1900" dirty="0">
                <a:latin typeface="Book Antiqua" panose="02040602050305030304" pitchFamily="18" charset="0"/>
              </a:rPr>
              <a:t>in a </a:t>
            </a:r>
            <a:r>
              <a:rPr lang="en-US" sz="1900" dirty="0" smtClean="0">
                <a:latin typeface="Book Antiqua" panose="02040602050305030304" pitchFamily="18" charset="0"/>
              </a:rPr>
              <a:t>city holding at least 10% shares </a:t>
            </a: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In case of listed company notice of AGM shall also be sent to the Commission</a:t>
            </a:r>
            <a:endParaRPr lang="en-AU" sz="19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28</a:t>
            </a:fld>
            <a:endParaRPr lang="en-US"/>
          </a:p>
        </p:txBody>
      </p:sp>
    </p:spTree>
    <p:extLst>
      <p:ext uri="{BB962C8B-B14F-4D97-AF65-F5344CB8AC3E}">
        <p14:creationId xmlns:p14="http://schemas.microsoft.com/office/powerpoint/2010/main" val="18931272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1524"/>
            <a:ext cx="8229600" cy="684276"/>
          </a:xfrm>
        </p:spPr>
        <p:txBody>
          <a:bodyPr>
            <a:normAutofit/>
          </a:bodyPr>
          <a:lstStyle/>
          <a:p>
            <a:r>
              <a:rPr lang="en-US" sz="2000" b="1" dirty="0" smtClean="0">
                <a:solidFill>
                  <a:srgbClr val="00B050"/>
                </a:solidFill>
                <a:latin typeface="Book Antiqua" panose="02040602050305030304" pitchFamily="18" charset="0"/>
              </a:rPr>
              <a:t>DIRECTORS</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457200"/>
            <a:ext cx="8229600" cy="6019800"/>
          </a:xfrm>
        </p:spPr>
        <p:txBody>
          <a:bodyPr>
            <a:normAutofit fontScale="47500" lnSpcReduction="20000"/>
          </a:bodyPr>
          <a:lstStyle/>
          <a:p>
            <a:pPr marL="0" indent="0" algn="ctr">
              <a:buNone/>
            </a:pPr>
            <a:r>
              <a:rPr lang="en-US" sz="4000" b="1" dirty="0" smtClean="0">
                <a:solidFill>
                  <a:srgbClr val="C00000"/>
                </a:solidFill>
                <a:latin typeface="Book Antiqua" panose="02040602050305030304" pitchFamily="18" charset="0"/>
              </a:rPr>
              <a:t>(Section 153)</a:t>
            </a:r>
            <a:endParaRPr lang="en-US" sz="4000" b="1" dirty="0">
              <a:solidFill>
                <a:srgbClr val="C00000"/>
              </a:solidFill>
              <a:latin typeface="Book Antiqua" panose="02040602050305030304" pitchFamily="18" charset="0"/>
            </a:endParaRPr>
          </a:p>
          <a:p>
            <a:pPr marL="0" indent="0">
              <a:buNone/>
            </a:pPr>
            <a:r>
              <a:rPr lang="en-US" sz="4000" b="1" dirty="0" smtClean="0">
                <a:latin typeface="Book Antiqua" panose="02040602050305030304" pitchFamily="18" charset="0"/>
              </a:rPr>
              <a:t>Ineligibility </a:t>
            </a:r>
            <a:r>
              <a:rPr lang="en-US" sz="4000" b="1" dirty="0">
                <a:latin typeface="Book Antiqua" panose="02040602050305030304" pitchFamily="18" charset="0"/>
              </a:rPr>
              <a:t>of </a:t>
            </a:r>
            <a:r>
              <a:rPr lang="en-US" sz="4000" b="1" dirty="0" smtClean="0">
                <a:latin typeface="Book Antiqua" panose="02040602050305030304" pitchFamily="18" charset="0"/>
              </a:rPr>
              <a:t>directors</a:t>
            </a:r>
            <a:endParaRPr lang="en-US" sz="4000" dirty="0">
              <a:latin typeface="Book Antiqua" panose="02040602050305030304" pitchFamily="18" charset="0"/>
            </a:endParaRPr>
          </a:p>
          <a:p>
            <a:pPr lvl="0"/>
            <a:r>
              <a:rPr lang="en-US" sz="4000" dirty="0">
                <a:latin typeface="Book Antiqua" panose="02040602050305030304" pitchFamily="18" charset="0"/>
              </a:rPr>
              <a:t>Stock broker, his spouse or a sponsor director or officer of a brokerage house</a:t>
            </a:r>
          </a:p>
          <a:p>
            <a:pPr lvl="0"/>
            <a:endParaRPr lang="en-US" sz="4000" dirty="0" smtClean="0">
              <a:latin typeface="Book Antiqua" panose="02040602050305030304" pitchFamily="18" charset="0"/>
            </a:endParaRPr>
          </a:p>
          <a:p>
            <a:pPr lvl="0"/>
            <a:r>
              <a:rPr lang="en-US" sz="4000" dirty="0" smtClean="0">
                <a:latin typeface="Book Antiqua" panose="02040602050305030304" pitchFamily="18" charset="0"/>
              </a:rPr>
              <a:t>A </a:t>
            </a:r>
            <a:r>
              <a:rPr lang="en-US" sz="4000" dirty="0">
                <a:latin typeface="Book Antiqua" panose="02040602050305030304" pitchFamily="18" charset="0"/>
              </a:rPr>
              <a:t>person who does not hold an </a:t>
            </a:r>
            <a:r>
              <a:rPr lang="en-US" sz="4000" dirty="0" smtClean="0">
                <a:latin typeface="Book Antiqua" panose="02040602050305030304" pitchFamily="18" charset="0"/>
              </a:rPr>
              <a:t>NTN, Commission may grant exemption </a:t>
            </a:r>
            <a:r>
              <a:rPr lang="en-US" sz="4000" dirty="0" smtClean="0">
                <a:solidFill>
                  <a:srgbClr val="FF0000"/>
                </a:solidFill>
                <a:latin typeface="Book Antiqua" panose="02040602050305030304" pitchFamily="18" charset="0"/>
              </a:rPr>
              <a:t>[clause (h) of Section 153] </a:t>
            </a:r>
          </a:p>
          <a:p>
            <a:pPr lvl="0"/>
            <a:endParaRPr lang="en-US" sz="4000" dirty="0" smtClean="0">
              <a:latin typeface="Book Antiqua" panose="02040602050305030304" pitchFamily="18" charset="0"/>
            </a:endParaRPr>
          </a:p>
          <a:p>
            <a:pPr marL="0" lvl="0" indent="0">
              <a:buNone/>
            </a:pPr>
            <a:r>
              <a:rPr lang="en-US" sz="4000" b="1" dirty="0" smtClean="0">
                <a:latin typeface="Book Antiqua" panose="02040602050305030304" pitchFamily="18" charset="0"/>
              </a:rPr>
              <a:t>Appointment of woman director </a:t>
            </a:r>
          </a:p>
          <a:p>
            <a:pPr marL="0" lvl="0" indent="0">
              <a:buNone/>
            </a:pPr>
            <a:r>
              <a:rPr lang="en-US" sz="4000" dirty="0">
                <a:latin typeface="Book Antiqua" panose="02040602050305030304" pitchFamily="18" charset="0"/>
              </a:rPr>
              <a:t> </a:t>
            </a:r>
            <a:r>
              <a:rPr lang="en-US" sz="4000" dirty="0" smtClean="0">
                <a:latin typeface="Book Antiqua" panose="02040602050305030304" pitchFamily="18" charset="0"/>
              </a:rPr>
              <a:t>     Mandatory in case of public interest company </a:t>
            </a:r>
            <a:r>
              <a:rPr lang="en-US" sz="4000" dirty="0">
                <a:solidFill>
                  <a:srgbClr val="FF0000"/>
                </a:solidFill>
                <a:latin typeface="Book Antiqua" panose="02040602050305030304" pitchFamily="18" charset="0"/>
              </a:rPr>
              <a:t>[Section </a:t>
            </a:r>
            <a:r>
              <a:rPr lang="en-US" sz="4000" dirty="0" smtClean="0">
                <a:solidFill>
                  <a:srgbClr val="FF0000"/>
                </a:solidFill>
                <a:latin typeface="Book Antiqua" panose="02040602050305030304" pitchFamily="18" charset="0"/>
              </a:rPr>
              <a:t>154]</a:t>
            </a:r>
            <a:endParaRPr lang="en-US" sz="4000" dirty="0" smtClean="0">
              <a:latin typeface="Book Antiqua" panose="02040602050305030304" pitchFamily="18" charset="0"/>
            </a:endParaRPr>
          </a:p>
          <a:p>
            <a:pPr marL="0" lvl="0" indent="0">
              <a:buNone/>
            </a:pPr>
            <a:endParaRPr lang="en-US" sz="4000" b="1" dirty="0" smtClean="0">
              <a:latin typeface="Book Antiqua" panose="02040602050305030304" pitchFamily="18" charset="0"/>
            </a:endParaRPr>
          </a:p>
          <a:p>
            <a:pPr marL="0" indent="0">
              <a:buNone/>
            </a:pPr>
            <a:r>
              <a:rPr lang="en-US" sz="4000" b="1" dirty="0" smtClean="0">
                <a:latin typeface="Book Antiqua" panose="02040602050305030304" pitchFamily="18" charset="0"/>
              </a:rPr>
              <a:t>First Directors </a:t>
            </a:r>
            <a:r>
              <a:rPr lang="en-US" sz="4000" dirty="0">
                <a:solidFill>
                  <a:srgbClr val="FF0000"/>
                </a:solidFill>
                <a:latin typeface="Book Antiqua" panose="02040602050305030304" pitchFamily="18" charset="0"/>
              </a:rPr>
              <a:t>[Section 157]</a:t>
            </a:r>
          </a:p>
          <a:p>
            <a:pPr lvl="0"/>
            <a:r>
              <a:rPr lang="en-US" sz="4000" dirty="0">
                <a:latin typeface="Book Antiqua" panose="02040602050305030304" pitchFamily="18" charset="0"/>
              </a:rPr>
              <a:t>Must be appointed at the time of </a:t>
            </a:r>
            <a:r>
              <a:rPr lang="en-US" sz="4000" dirty="0" smtClean="0">
                <a:latin typeface="Book Antiqua" panose="02040602050305030304" pitchFamily="18" charset="0"/>
              </a:rPr>
              <a:t>incorporation</a:t>
            </a:r>
          </a:p>
          <a:p>
            <a:pPr marL="0" indent="0">
              <a:buNone/>
            </a:pPr>
            <a:endParaRPr lang="en-US" sz="4000" b="1" dirty="0" smtClean="0">
              <a:latin typeface="Book Antiqua" panose="02040602050305030304" pitchFamily="18" charset="0"/>
            </a:endParaRPr>
          </a:p>
          <a:p>
            <a:pPr marL="0" indent="0">
              <a:buNone/>
            </a:pPr>
            <a:r>
              <a:rPr lang="en-US" sz="4000" b="1" dirty="0" smtClean="0">
                <a:latin typeface="Book Antiqua" panose="02040602050305030304" pitchFamily="18" charset="0"/>
              </a:rPr>
              <a:t>Appointment </a:t>
            </a:r>
            <a:r>
              <a:rPr lang="en-US" sz="4000" b="1" dirty="0">
                <a:latin typeface="Book Antiqua" panose="02040602050305030304" pitchFamily="18" charset="0"/>
              </a:rPr>
              <a:t>of additional director in </a:t>
            </a:r>
            <a:r>
              <a:rPr lang="en-US" sz="4000" b="1" dirty="0" smtClean="0">
                <a:latin typeface="Book Antiqua" panose="02040602050305030304" pitchFamily="18" charset="0"/>
              </a:rPr>
              <a:t>mid-term</a:t>
            </a:r>
            <a:endParaRPr lang="en-US" sz="4000" dirty="0">
              <a:latin typeface="Book Antiqua" panose="02040602050305030304" pitchFamily="18" charset="0"/>
            </a:endParaRPr>
          </a:p>
          <a:p>
            <a:r>
              <a:rPr lang="en-US" sz="4000" b="1" dirty="0">
                <a:latin typeface="Book Antiqua" panose="02040602050305030304" pitchFamily="18" charset="0"/>
              </a:rPr>
              <a:t>Before first AGM – </a:t>
            </a:r>
            <a:r>
              <a:rPr lang="en-US" sz="4000" dirty="0">
                <a:latin typeface="Book Antiqua" panose="02040602050305030304" pitchFamily="18" charset="0"/>
              </a:rPr>
              <a:t>through general </a:t>
            </a:r>
            <a:r>
              <a:rPr lang="en-US" sz="4000" dirty="0" smtClean="0">
                <a:latin typeface="Book Antiqua" panose="02040602050305030304" pitchFamily="18" charset="0"/>
              </a:rPr>
              <a:t>meeting </a:t>
            </a:r>
            <a:r>
              <a:rPr lang="en-US" sz="4000" dirty="0" smtClean="0">
                <a:solidFill>
                  <a:srgbClr val="FF0000"/>
                </a:solidFill>
                <a:latin typeface="Book Antiqua" panose="02040602050305030304" pitchFamily="18" charset="0"/>
              </a:rPr>
              <a:t>[Section 157(2</a:t>
            </a:r>
            <a:r>
              <a:rPr lang="en-US" sz="4000" dirty="0">
                <a:solidFill>
                  <a:srgbClr val="FF0000"/>
                </a:solidFill>
                <a:latin typeface="Book Antiqua" panose="02040602050305030304" pitchFamily="18" charset="0"/>
              </a:rPr>
              <a:t>)]</a:t>
            </a:r>
          </a:p>
          <a:p>
            <a:pPr lvl="0"/>
            <a:endParaRPr lang="en-US" sz="4000" dirty="0">
              <a:latin typeface="Book Antiqua" panose="02040602050305030304" pitchFamily="18" charset="0"/>
            </a:endParaRPr>
          </a:p>
          <a:p>
            <a:pPr lvl="0">
              <a:lnSpc>
                <a:spcPct val="120000"/>
              </a:lnSpc>
            </a:pPr>
            <a:r>
              <a:rPr lang="en-US" sz="4000" b="1" dirty="0" smtClean="0">
                <a:latin typeface="Book Antiqua" panose="02040602050305030304" pitchFamily="18" charset="0"/>
              </a:rPr>
              <a:t>After </a:t>
            </a:r>
            <a:r>
              <a:rPr lang="en-US" sz="4000" b="1" dirty="0">
                <a:latin typeface="Book Antiqua" panose="02040602050305030304" pitchFamily="18" charset="0"/>
              </a:rPr>
              <a:t>the election </a:t>
            </a:r>
            <a:r>
              <a:rPr lang="en-US" sz="4000" b="1" dirty="0" smtClean="0">
                <a:latin typeface="Book Antiqua" panose="02040602050305030304" pitchFamily="18" charset="0"/>
              </a:rPr>
              <a:t>- </a:t>
            </a:r>
            <a:r>
              <a:rPr lang="en-US" sz="4000" dirty="0">
                <a:latin typeface="Book Antiqua" panose="02040602050305030304" pitchFamily="18" charset="0"/>
              </a:rPr>
              <a:t>the person </a:t>
            </a:r>
            <a:r>
              <a:rPr lang="en-US" sz="4000" dirty="0" smtClean="0">
                <a:latin typeface="Book Antiqua" panose="02040602050305030304" pitchFamily="18" charset="0"/>
              </a:rPr>
              <a:t>acquiring, </a:t>
            </a:r>
            <a:r>
              <a:rPr lang="en-US" sz="4000" dirty="0">
                <a:latin typeface="Book Antiqua" panose="02040602050305030304" pitchFamily="18" charset="0"/>
              </a:rPr>
              <a:t>sufficient shares to get him elected may require the fresh </a:t>
            </a:r>
            <a:r>
              <a:rPr lang="en-US" sz="4000" dirty="0" smtClean="0">
                <a:latin typeface="Book Antiqua" panose="02040602050305030304" pitchFamily="18" charset="0"/>
              </a:rPr>
              <a:t>election </a:t>
            </a:r>
            <a:r>
              <a:rPr lang="en-US" sz="4000" dirty="0">
                <a:solidFill>
                  <a:srgbClr val="FF0000"/>
                </a:solidFill>
                <a:latin typeface="Book Antiqua" panose="02040602050305030304" pitchFamily="18" charset="0"/>
              </a:rPr>
              <a:t>[Section </a:t>
            </a:r>
            <a:r>
              <a:rPr lang="en-US" sz="4000" dirty="0" smtClean="0">
                <a:solidFill>
                  <a:srgbClr val="FF0000"/>
                </a:solidFill>
                <a:latin typeface="Book Antiqua" panose="02040602050305030304" pitchFamily="18" charset="0"/>
              </a:rPr>
              <a:t>162]</a:t>
            </a:r>
            <a:endParaRPr lang="en-US" sz="4000" dirty="0">
              <a:latin typeface="Book Antiqua" panose="02040602050305030304" pitchFamily="18" charset="0"/>
            </a:endParaRPr>
          </a:p>
          <a:p>
            <a:pPr lvl="0"/>
            <a:endParaRPr lang="en-US" sz="2200" dirty="0" smtClean="0">
              <a:latin typeface="Book Antiqua" panose="02040602050305030304" pitchFamily="18" charset="0"/>
            </a:endParaRPr>
          </a:p>
          <a:p>
            <a:pPr marL="466725" lvl="1" indent="0">
              <a:buNone/>
            </a:pPr>
            <a:endParaRPr lang="en-AU" sz="3400" dirty="0">
              <a:latin typeface="Book Antiqua" panose="02040602050305030304" pitchFamily="18" charset="0"/>
            </a:endParaRPr>
          </a:p>
          <a:p>
            <a:pPr lvl="0"/>
            <a:endParaRPr lang="en-US" sz="22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29</a:t>
            </a:fld>
            <a:endParaRPr lang="en-US" dirty="0"/>
          </a:p>
        </p:txBody>
      </p:sp>
    </p:spTree>
    <p:extLst>
      <p:ext uri="{BB962C8B-B14F-4D97-AF65-F5344CB8AC3E}">
        <p14:creationId xmlns:p14="http://schemas.microsoft.com/office/powerpoint/2010/main" val="303550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0" y="-304800"/>
            <a:ext cx="9144019" cy="6854966"/>
          </a:xfrm>
          <a:prstGeom prst="rect">
            <a:avLst/>
          </a:prstGeom>
          <a:noFill/>
          <a:ln>
            <a:noFill/>
          </a:ln>
        </p:spPr>
      </p:pic>
      <p:sp>
        <p:nvSpPr>
          <p:cNvPr id="2" name="Title 1"/>
          <p:cNvSpPr>
            <a:spLocks noGrp="1"/>
          </p:cNvSpPr>
          <p:nvPr>
            <p:ph type="title"/>
          </p:nvPr>
        </p:nvSpPr>
        <p:spPr>
          <a:xfrm>
            <a:off x="457200" y="152400"/>
            <a:ext cx="8229600" cy="1143000"/>
          </a:xfrm>
        </p:spPr>
        <p:txBody>
          <a:bodyPr>
            <a:normAutofit/>
          </a:bodyPr>
          <a:lstStyle/>
          <a:p>
            <a:pPr algn="l"/>
            <a:r>
              <a:rPr lang="en-US" sz="3200" b="1" dirty="0" smtClean="0">
                <a:solidFill>
                  <a:srgbClr val="00B050"/>
                </a:solidFill>
              </a:rPr>
              <a:t>Objectives</a:t>
            </a:r>
            <a:endParaRPr lang="en-US" sz="3200" dirty="0">
              <a:solidFill>
                <a:srgbClr val="00B050"/>
              </a:solidFill>
            </a:endParaRPr>
          </a:p>
        </p:txBody>
      </p:sp>
      <p:sp>
        <p:nvSpPr>
          <p:cNvPr id="3" name="Content Placeholder 2"/>
          <p:cNvSpPr>
            <a:spLocks noGrp="1"/>
          </p:cNvSpPr>
          <p:nvPr>
            <p:ph idx="1"/>
          </p:nvPr>
        </p:nvSpPr>
        <p:spPr>
          <a:xfrm>
            <a:off x="914400" y="990600"/>
            <a:ext cx="8001000" cy="5596149"/>
          </a:xfrm>
        </p:spPr>
        <p:txBody>
          <a:bodyPr>
            <a:noAutofit/>
          </a:bodyPr>
          <a:lstStyle/>
          <a:p>
            <a:pPr marL="457200" lvl="0" indent="-457200">
              <a:buFont typeface="+mj-lt"/>
              <a:buAutoNum type="arabicPeriod"/>
            </a:pPr>
            <a:r>
              <a:rPr lang="en-US" sz="2200" dirty="0" smtClean="0"/>
              <a:t>Provide maximum facilitation </a:t>
            </a:r>
            <a:r>
              <a:rPr lang="en-US" sz="2200" dirty="0"/>
              <a:t>to the corporate sector </a:t>
            </a:r>
            <a:r>
              <a:rPr lang="en-US" sz="2200" dirty="0" smtClean="0"/>
              <a:t>and other stake holders</a:t>
            </a:r>
            <a:endParaRPr lang="en-AU" sz="2200" dirty="0" smtClean="0"/>
          </a:p>
          <a:p>
            <a:pPr marL="457200" lvl="0" indent="-457200">
              <a:buFont typeface="+mj-lt"/>
              <a:buAutoNum type="arabicPeriod"/>
            </a:pPr>
            <a:r>
              <a:rPr lang="en-US" sz="2200" dirty="0" smtClean="0"/>
              <a:t>Strengthen regulatory frame work </a:t>
            </a:r>
            <a:endParaRPr lang="en-AU" sz="2200" dirty="0" smtClean="0"/>
          </a:p>
          <a:p>
            <a:pPr marL="457200" lvl="0" indent="-457200">
              <a:buFont typeface="+mj-lt"/>
              <a:buAutoNum type="arabicPeriod"/>
            </a:pPr>
            <a:r>
              <a:rPr lang="en-US" sz="2200" dirty="0" smtClean="0"/>
              <a:t>Introduce </a:t>
            </a:r>
            <a:r>
              <a:rPr lang="en-US" sz="2200" dirty="0"/>
              <a:t>maximum use of technology </a:t>
            </a:r>
            <a:endParaRPr lang="en-AU" sz="2200" dirty="0"/>
          </a:p>
          <a:p>
            <a:pPr marL="457200" lvl="0" indent="-457200">
              <a:buFont typeface="+mj-lt"/>
              <a:buAutoNum type="arabicPeriod"/>
            </a:pPr>
            <a:r>
              <a:rPr lang="en-US" sz="2200" dirty="0"/>
              <a:t>Protection of the interest of </a:t>
            </a:r>
            <a:r>
              <a:rPr lang="en-US" sz="2200" dirty="0" smtClean="0"/>
              <a:t>shareholders</a:t>
            </a:r>
            <a:endParaRPr lang="en-AU" sz="2200" dirty="0"/>
          </a:p>
          <a:p>
            <a:pPr marL="457200" lvl="0" indent="-457200">
              <a:buFont typeface="+mj-lt"/>
              <a:buAutoNum type="arabicPeriod"/>
            </a:pPr>
            <a:r>
              <a:rPr lang="en-US" sz="2200" dirty="0"/>
              <a:t>Abolish unnecessary </a:t>
            </a:r>
            <a:r>
              <a:rPr lang="en-US" sz="2200" dirty="0" smtClean="0"/>
              <a:t>requirements</a:t>
            </a:r>
            <a:endParaRPr lang="en-AU" sz="2200" dirty="0"/>
          </a:p>
          <a:p>
            <a:pPr marL="457200" lvl="0" indent="-457200">
              <a:buFont typeface="+mj-lt"/>
              <a:buAutoNum type="arabicPeriod"/>
            </a:pPr>
            <a:r>
              <a:rPr lang="en-US" sz="2200" dirty="0"/>
              <a:t>Introduce appropriate </a:t>
            </a:r>
            <a:r>
              <a:rPr lang="en-US" sz="2200" dirty="0" smtClean="0"/>
              <a:t>terminologies</a:t>
            </a:r>
            <a:endParaRPr lang="en-AU" sz="2200" dirty="0"/>
          </a:p>
          <a:p>
            <a:pPr marL="457200" lvl="0" indent="-457200">
              <a:buFont typeface="+mj-lt"/>
              <a:buAutoNum type="arabicPeriod"/>
            </a:pPr>
            <a:r>
              <a:rPr lang="en-US" sz="2200" dirty="0"/>
              <a:t>Remove the defects in the </a:t>
            </a:r>
            <a:r>
              <a:rPr lang="en-US" sz="2200" dirty="0" smtClean="0"/>
              <a:t>company law</a:t>
            </a:r>
            <a:endParaRPr lang="en-AU" sz="2200" dirty="0"/>
          </a:p>
          <a:p>
            <a:pPr marL="457200" lvl="0" indent="-457200">
              <a:buFont typeface="+mj-lt"/>
              <a:buAutoNum type="arabicPeriod"/>
            </a:pPr>
            <a:r>
              <a:rPr lang="en-US" sz="2200" dirty="0"/>
              <a:t>Softer regime for the companies having no stake of the general </a:t>
            </a:r>
            <a:r>
              <a:rPr lang="en-US" sz="2200" dirty="0" smtClean="0"/>
              <a:t>public</a:t>
            </a:r>
            <a:endParaRPr lang="en-AU" sz="2200" dirty="0"/>
          </a:p>
          <a:p>
            <a:pPr marL="457200" lvl="0" indent="-457200">
              <a:buFont typeface="+mj-lt"/>
              <a:buAutoNum type="arabicPeriod"/>
            </a:pPr>
            <a:r>
              <a:rPr lang="en-US" sz="2200" dirty="0" smtClean="0"/>
              <a:t>Introduce </a:t>
            </a:r>
            <a:r>
              <a:rPr lang="en-US" sz="2200" dirty="0"/>
              <a:t>new concepts adopted by different </a:t>
            </a:r>
            <a:r>
              <a:rPr lang="en-US" sz="2200" dirty="0" smtClean="0"/>
              <a:t>jurisdictions</a:t>
            </a:r>
            <a:endParaRPr lang="en-AU" sz="2200" dirty="0"/>
          </a:p>
          <a:p>
            <a:pPr marL="457200" lvl="0" indent="-457200">
              <a:buFont typeface="+mj-lt"/>
              <a:buAutoNum type="arabicPeriod"/>
            </a:pPr>
            <a:r>
              <a:rPr lang="en-US" sz="2200" dirty="0"/>
              <a:t>Steps towards paperless environment in </a:t>
            </a:r>
            <a:r>
              <a:rPr lang="en-US" sz="2200" dirty="0" smtClean="0"/>
              <a:t>SECP</a:t>
            </a:r>
            <a:endParaRPr lang="en-AU" sz="2200" dirty="0"/>
          </a:p>
          <a:p>
            <a:pPr marL="457200" lvl="0" indent="-457200">
              <a:buFont typeface="+mj-lt"/>
              <a:buAutoNum type="arabicPeriod"/>
            </a:pPr>
            <a:r>
              <a:rPr lang="en-US" sz="2200" dirty="0" smtClean="0"/>
              <a:t>Protection </a:t>
            </a:r>
            <a:r>
              <a:rPr lang="en-US" sz="2200" dirty="0"/>
              <a:t>of interest of </a:t>
            </a:r>
            <a:r>
              <a:rPr lang="en-US" sz="2200" dirty="0" smtClean="0"/>
              <a:t>creditors</a:t>
            </a:r>
            <a:endParaRPr lang="en-AU" sz="2200" dirty="0"/>
          </a:p>
        </p:txBody>
      </p:sp>
    </p:spTree>
    <p:extLst>
      <p:ext uri="{BB962C8B-B14F-4D97-AF65-F5344CB8AC3E}">
        <p14:creationId xmlns:p14="http://schemas.microsoft.com/office/powerpoint/2010/main" val="2979948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306324"/>
            <a:ext cx="8229600" cy="684276"/>
          </a:xfrm>
        </p:spPr>
        <p:txBody>
          <a:bodyPr>
            <a:noAutofit/>
          </a:bodyPr>
          <a:lstStyle/>
          <a:p>
            <a:r>
              <a:rPr lang="en-US" sz="2200" b="1" dirty="0" smtClean="0">
                <a:solidFill>
                  <a:srgbClr val="00B050"/>
                </a:solidFill>
                <a:latin typeface="Book Antiqua" panose="02040602050305030304" pitchFamily="18" charset="0"/>
              </a:rPr>
              <a:t>DIRECTORS</a:t>
            </a:r>
            <a:br>
              <a:rPr lang="en-US" sz="2200" b="1" dirty="0" smtClean="0">
                <a:solidFill>
                  <a:srgbClr val="00B050"/>
                </a:solidFill>
                <a:latin typeface="Book Antiqua" panose="02040602050305030304" pitchFamily="18" charset="0"/>
              </a:rPr>
            </a:br>
            <a:r>
              <a:rPr lang="en-US" sz="2200" b="1" dirty="0">
                <a:solidFill>
                  <a:srgbClr val="C00000"/>
                </a:solidFill>
                <a:latin typeface="Book Antiqua" panose="02040602050305030304" pitchFamily="18" charset="0"/>
              </a:rPr>
              <a:t>(Section 153</a:t>
            </a:r>
            <a:r>
              <a:rPr lang="en-US" sz="2200" b="1" dirty="0" smtClean="0">
                <a:solidFill>
                  <a:srgbClr val="C00000"/>
                </a:solidFill>
                <a:latin typeface="Book Antiqua" panose="02040602050305030304" pitchFamily="18" charset="0"/>
              </a:rPr>
              <a:t>)</a:t>
            </a: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1143000"/>
            <a:ext cx="8229600" cy="5105400"/>
          </a:xfrm>
        </p:spPr>
        <p:txBody>
          <a:bodyPr>
            <a:normAutofit fontScale="47500" lnSpcReduction="20000"/>
          </a:bodyPr>
          <a:lstStyle/>
          <a:p>
            <a:pPr lvl="0">
              <a:lnSpc>
                <a:spcPct val="120000"/>
              </a:lnSpc>
            </a:pPr>
            <a:r>
              <a:rPr lang="en-US" sz="4000" dirty="0">
                <a:latin typeface="Book Antiqua" panose="02040602050305030304" pitchFamily="18" charset="0"/>
              </a:rPr>
              <a:t>Procedure for election in case of listed company is to be specified through regulations</a:t>
            </a:r>
            <a:endParaRPr lang="en-US" sz="4000" dirty="0">
              <a:solidFill>
                <a:srgbClr val="FF0000"/>
              </a:solidFill>
              <a:latin typeface="Book Antiqua" panose="02040602050305030304" pitchFamily="18" charset="0"/>
            </a:endParaRPr>
          </a:p>
          <a:p>
            <a:pPr marL="463550" lvl="0" indent="0">
              <a:buNone/>
            </a:pPr>
            <a:endParaRPr lang="en-US" sz="4000" b="1" dirty="0">
              <a:latin typeface="Book Antiqua" panose="02040602050305030304" pitchFamily="18" charset="0"/>
            </a:endParaRPr>
          </a:p>
          <a:p>
            <a:pPr marL="463550" lvl="0" indent="0">
              <a:buNone/>
            </a:pPr>
            <a:r>
              <a:rPr lang="en-US" sz="4000" b="1" dirty="0">
                <a:latin typeface="Book Antiqua" panose="02040602050305030304" pitchFamily="18" charset="0"/>
              </a:rPr>
              <a:t>Impact: </a:t>
            </a:r>
            <a:r>
              <a:rPr lang="en-US" sz="4000" dirty="0">
                <a:latin typeface="Book Antiqua" panose="02040602050305030304" pitchFamily="18" charset="0"/>
              </a:rPr>
              <a:t>Rights of strategic investor safeguarded</a:t>
            </a:r>
          </a:p>
          <a:p>
            <a:pPr lvl="0"/>
            <a:endParaRPr lang="en-US" sz="4000" b="1" dirty="0">
              <a:latin typeface="Book Antiqua" panose="02040602050305030304" pitchFamily="18" charset="0"/>
            </a:endParaRPr>
          </a:p>
          <a:p>
            <a:pPr lvl="0"/>
            <a:r>
              <a:rPr lang="en-US" sz="4000" b="1" dirty="0">
                <a:latin typeface="Book Antiqua" panose="02040602050305030304" pitchFamily="18" charset="0"/>
              </a:rPr>
              <a:t>Rectification of list of directors </a:t>
            </a:r>
            <a:r>
              <a:rPr lang="en-US" sz="4000" dirty="0">
                <a:latin typeface="Book Antiqua" panose="02040602050305030304" pitchFamily="18" charset="0"/>
              </a:rPr>
              <a:t>on the pattern of Register of Members </a:t>
            </a:r>
            <a:r>
              <a:rPr lang="en-US" sz="4000" dirty="0">
                <a:solidFill>
                  <a:srgbClr val="FF0000"/>
                </a:solidFill>
                <a:latin typeface="Book Antiqua" panose="02040602050305030304" pitchFamily="18" charset="0"/>
              </a:rPr>
              <a:t>[Section 197] </a:t>
            </a:r>
            <a:endParaRPr lang="en-US" sz="4000" dirty="0" smtClean="0">
              <a:solidFill>
                <a:srgbClr val="FF0000"/>
              </a:solidFill>
              <a:latin typeface="Book Antiqua" panose="02040602050305030304" pitchFamily="18" charset="0"/>
            </a:endParaRPr>
          </a:p>
          <a:p>
            <a:pPr marL="0" lvl="0" indent="0">
              <a:buNone/>
            </a:pPr>
            <a:endParaRPr lang="en-US" sz="4000" b="1" dirty="0" smtClean="0">
              <a:solidFill>
                <a:prstClr val="black"/>
              </a:solidFill>
              <a:latin typeface="Book Antiqua" panose="02040602050305030304" pitchFamily="18" charset="0"/>
            </a:endParaRPr>
          </a:p>
          <a:p>
            <a:pPr marL="0" lvl="0" indent="0">
              <a:buNone/>
            </a:pPr>
            <a:r>
              <a:rPr lang="en-US" sz="4000" b="1" dirty="0" smtClean="0">
                <a:solidFill>
                  <a:prstClr val="black"/>
                </a:solidFill>
                <a:latin typeface="Book Antiqua" panose="02040602050305030304" pitchFamily="18" charset="0"/>
              </a:rPr>
              <a:t>Selection </a:t>
            </a:r>
            <a:r>
              <a:rPr lang="en-US" sz="4000" b="1" dirty="0">
                <a:solidFill>
                  <a:prstClr val="black"/>
                </a:solidFill>
                <a:latin typeface="Book Antiqua" panose="02040602050305030304" pitchFamily="18" charset="0"/>
              </a:rPr>
              <a:t>of independent </a:t>
            </a:r>
            <a:r>
              <a:rPr lang="en-US" sz="4000" b="1" dirty="0" smtClean="0">
                <a:solidFill>
                  <a:prstClr val="black"/>
                </a:solidFill>
                <a:latin typeface="Book Antiqua" panose="02040602050305030304" pitchFamily="18" charset="0"/>
              </a:rPr>
              <a:t>directors </a:t>
            </a:r>
            <a:r>
              <a:rPr lang="en-US" sz="4000" dirty="0" smtClean="0">
                <a:solidFill>
                  <a:srgbClr val="FF0000"/>
                </a:solidFill>
                <a:latin typeface="Book Antiqua" panose="02040602050305030304" pitchFamily="18" charset="0"/>
              </a:rPr>
              <a:t>[Section </a:t>
            </a:r>
            <a:r>
              <a:rPr lang="en-US" sz="4000" dirty="0">
                <a:solidFill>
                  <a:srgbClr val="FF0000"/>
                </a:solidFill>
                <a:latin typeface="Book Antiqua" panose="02040602050305030304" pitchFamily="18" charset="0"/>
              </a:rPr>
              <a:t>166</a:t>
            </a:r>
            <a:r>
              <a:rPr lang="en-US" sz="4000" dirty="0" smtClean="0">
                <a:solidFill>
                  <a:srgbClr val="FF0000"/>
                </a:solidFill>
                <a:latin typeface="Book Antiqua" panose="02040602050305030304" pitchFamily="18" charset="0"/>
              </a:rPr>
              <a:t>]  - (India)</a:t>
            </a:r>
            <a:endParaRPr lang="en-US" sz="4000" dirty="0">
              <a:solidFill>
                <a:srgbClr val="FF0000"/>
              </a:solidFill>
              <a:latin typeface="Book Antiqua" panose="02040602050305030304" pitchFamily="18" charset="0"/>
            </a:endParaRPr>
          </a:p>
          <a:p>
            <a:pPr lvl="0"/>
            <a:r>
              <a:rPr lang="en-US" sz="4000" dirty="0">
                <a:solidFill>
                  <a:prstClr val="black"/>
                </a:solidFill>
                <a:latin typeface="Book Antiqua" panose="02040602050305030304" pitchFamily="18" charset="0"/>
              </a:rPr>
              <a:t>From the data bank maintained by any institute, body or association as may be notified by the Commission</a:t>
            </a:r>
          </a:p>
          <a:p>
            <a:pPr marL="0" lvl="0" indent="0">
              <a:buNone/>
            </a:pPr>
            <a:endParaRPr lang="en-US" sz="4000" b="1" dirty="0">
              <a:solidFill>
                <a:prstClr val="black"/>
              </a:solidFill>
              <a:latin typeface="Book Antiqua" panose="02040602050305030304" pitchFamily="18" charset="0"/>
            </a:endParaRPr>
          </a:p>
          <a:p>
            <a:pPr marL="0" lvl="0" indent="0">
              <a:buNone/>
            </a:pPr>
            <a:r>
              <a:rPr lang="en-US" sz="4000" b="1" dirty="0">
                <a:solidFill>
                  <a:prstClr val="black"/>
                </a:solidFill>
                <a:latin typeface="Book Antiqua" panose="02040602050305030304" pitchFamily="18" charset="0"/>
              </a:rPr>
              <a:t>Protection to independent and non-executive directors (listed company</a:t>
            </a:r>
            <a:r>
              <a:rPr lang="en-US" sz="4000" b="1" dirty="0" smtClean="0">
                <a:solidFill>
                  <a:prstClr val="black"/>
                </a:solidFill>
                <a:latin typeface="Book Antiqua" panose="02040602050305030304" pitchFamily="18" charset="0"/>
              </a:rPr>
              <a:t>) </a:t>
            </a:r>
            <a:r>
              <a:rPr lang="en-US" sz="4000" dirty="0" smtClean="0">
                <a:solidFill>
                  <a:srgbClr val="FF0000"/>
                </a:solidFill>
                <a:latin typeface="Book Antiqua" panose="02040602050305030304" pitchFamily="18" charset="0"/>
              </a:rPr>
              <a:t>[Section 181]</a:t>
            </a:r>
            <a:endParaRPr lang="en-US" sz="4000" dirty="0">
              <a:solidFill>
                <a:srgbClr val="FF0000"/>
              </a:solidFill>
              <a:latin typeface="Book Antiqua" panose="02040602050305030304" pitchFamily="18" charset="0"/>
            </a:endParaRPr>
          </a:p>
          <a:p>
            <a:pPr lvl="0"/>
            <a:r>
              <a:rPr lang="en-US" sz="4000" dirty="0">
                <a:solidFill>
                  <a:prstClr val="black"/>
                </a:solidFill>
                <a:latin typeface="Book Antiqua" panose="02040602050305030304" pitchFamily="18" charset="0"/>
              </a:rPr>
              <a:t>Immunity provided to such directors unless active involvement or negligence is proved</a:t>
            </a:r>
          </a:p>
          <a:p>
            <a:pPr marL="463550" lvl="0" indent="0">
              <a:buNone/>
            </a:pPr>
            <a:endParaRPr lang="en-US" sz="4000" b="1" dirty="0" smtClean="0">
              <a:latin typeface="Book Antiqua" panose="02040602050305030304" pitchFamily="18" charset="0"/>
            </a:endParaRPr>
          </a:p>
          <a:p>
            <a:pPr marL="463550" lvl="0" indent="0">
              <a:buNone/>
            </a:pPr>
            <a:r>
              <a:rPr lang="en-US" sz="4000" b="1" dirty="0" smtClean="0">
                <a:latin typeface="Book Antiqua" panose="02040602050305030304" pitchFamily="18" charset="0"/>
              </a:rPr>
              <a:t>Impact</a:t>
            </a:r>
            <a:r>
              <a:rPr lang="en-US" sz="4000" b="1" dirty="0">
                <a:latin typeface="Book Antiqua" panose="02040602050305030304" pitchFamily="18" charset="0"/>
              </a:rPr>
              <a:t>: </a:t>
            </a:r>
            <a:r>
              <a:rPr lang="en-US" sz="4000" dirty="0">
                <a:latin typeface="Book Antiqua" panose="02040602050305030304" pitchFamily="18" charset="0"/>
              </a:rPr>
              <a:t>Safeguarding interests of such </a:t>
            </a:r>
            <a:r>
              <a:rPr lang="en-US" sz="4000" dirty="0" smtClean="0">
                <a:latin typeface="Book Antiqua" panose="02040602050305030304" pitchFamily="18" charset="0"/>
              </a:rPr>
              <a:t>directors</a:t>
            </a:r>
            <a:endParaRPr lang="en-US" sz="4000" b="1" dirty="0">
              <a:solidFill>
                <a:prstClr val="black"/>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30</a:t>
            </a:fld>
            <a:endParaRPr lang="en-US" dirty="0"/>
          </a:p>
        </p:txBody>
      </p:sp>
    </p:spTree>
    <p:extLst>
      <p:ext uri="{BB962C8B-B14F-4D97-AF65-F5344CB8AC3E}">
        <p14:creationId xmlns:p14="http://schemas.microsoft.com/office/powerpoint/2010/main" val="2232458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382524"/>
            <a:ext cx="8229600" cy="684276"/>
          </a:xfrm>
        </p:spPr>
        <p:txBody>
          <a:bodyPr>
            <a:noAutofit/>
          </a:bodyPr>
          <a:lstStyle/>
          <a:p>
            <a:r>
              <a:rPr lang="en-US" sz="2200" b="1" dirty="0" smtClean="0">
                <a:solidFill>
                  <a:srgbClr val="00B050"/>
                </a:solidFill>
                <a:latin typeface="Book Antiqua" panose="02040602050305030304" pitchFamily="18" charset="0"/>
              </a:rPr>
              <a:t>DIRECTORS</a:t>
            </a:r>
            <a:br>
              <a:rPr lang="en-US" sz="2200" b="1" dirty="0" smtClean="0">
                <a:solidFill>
                  <a:srgbClr val="00B050"/>
                </a:solidFill>
                <a:latin typeface="Book Antiqua" panose="02040602050305030304" pitchFamily="18" charset="0"/>
              </a:rPr>
            </a:br>
            <a:r>
              <a:rPr lang="en-US" sz="2200" b="1" dirty="0">
                <a:solidFill>
                  <a:srgbClr val="C00000"/>
                </a:solidFill>
                <a:latin typeface="Book Antiqua" panose="02040602050305030304" pitchFamily="18" charset="0"/>
              </a:rPr>
              <a:t>(Section 153</a:t>
            </a:r>
            <a:r>
              <a:rPr lang="en-US" sz="2200" b="1" dirty="0" smtClean="0">
                <a:solidFill>
                  <a:srgbClr val="C00000"/>
                </a:solidFill>
                <a:latin typeface="Book Antiqua" panose="02040602050305030304" pitchFamily="18" charset="0"/>
              </a:rPr>
              <a:t>)</a:t>
            </a: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1219200"/>
            <a:ext cx="8229600" cy="5105400"/>
          </a:xfrm>
        </p:spPr>
        <p:txBody>
          <a:bodyPr>
            <a:normAutofit fontScale="77500" lnSpcReduction="20000"/>
          </a:bodyPr>
          <a:lstStyle/>
          <a:p>
            <a:pPr marL="0" lvl="0" indent="0">
              <a:buNone/>
            </a:pPr>
            <a:r>
              <a:rPr lang="en-US" sz="2800" b="1" dirty="0" smtClean="0">
                <a:solidFill>
                  <a:prstClr val="black"/>
                </a:solidFill>
                <a:latin typeface="Book Antiqua" panose="02040602050305030304" pitchFamily="18" charset="0"/>
              </a:rPr>
              <a:t>Disqualification </a:t>
            </a:r>
            <a:r>
              <a:rPr lang="en-US" sz="2800" b="1" dirty="0">
                <a:solidFill>
                  <a:prstClr val="black"/>
                </a:solidFill>
                <a:latin typeface="Book Antiqua" panose="02040602050305030304" pitchFamily="18" charset="0"/>
              </a:rPr>
              <a:t>of </a:t>
            </a:r>
            <a:r>
              <a:rPr lang="en-US" sz="2800" b="1" dirty="0" smtClean="0">
                <a:solidFill>
                  <a:prstClr val="black"/>
                </a:solidFill>
                <a:latin typeface="Book Antiqua" panose="02040602050305030304" pitchFamily="18" charset="0"/>
              </a:rPr>
              <a:t>directors </a:t>
            </a:r>
            <a:r>
              <a:rPr lang="en-US" sz="2800" dirty="0" smtClean="0">
                <a:solidFill>
                  <a:srgbClr val="FF0000"/>
                </a:solidFill>
                <a:latin typeface="Book Antiqua" panose="02040602050305030304" pitchFamily="18" charset="0"/>
              </a:rPr>
              <a:t>[Section 172]</a:t>
            </a:r>
          </a:p>
          <a:p>
            <a:pPr marL="0" lvl="0" indent="0">
              <a:buNone/>
            </a:pPr>
            <a:endParaRPr lang="en-US" sz="2800" dirty="0">
              <a:solidFill>
                <a:srgbClr val="FF0000"/>
              </a:solidFill>
              <a:latin typeface="Book Antiqua" panose="02040602050305030304" pitchFamily="18" charset="0"/>
            </a:endParaRPr>
          </a:p>
          <a:p>
            <a:pPr lvl="0"/>
            <a:r>
              <a:rPr lang="en-US" sz="2800" dirty="0">
                <a:solidFill>
                  <a:prstClr val="black"/>
                </a:solidFill>
                <a:latin typeface="Book Antiqua" panose="02040602050305030304" pitchFamily="18" charset="0"/>
              </a:rPr>
              <a:t>The Commission empowered </a:t>
            </a:r>
            <a:r>
              <a:rPr lang="en-US" sz="2800" dirty="0" smtClean="0">
                <a:solidFill>
                  <a:prstClr val="black"/>
                </a:solidFill>
                <a:latin typeface="Book Antiqua" panose="02040602050305030304" pitchFamily="18" charset="0"/>
              </a:rPr>
              <a:t>(on its own motion or upon a complaint) to </a:t>
            </a:r>
            <a:r>
              <a:rPr lang="en-US" sz="2800" dirty="0">
                <a:solidFill>
                  <a:prstClr val="black"/>
                </a:solidFill>
                <a:latin typeface="Book Antiqua" panose="02040602050305030304" pitchFamily="18" charset="0"/>
              </a:rPr>
              <a:t>disqualify the delinquent director from holding such position in </a:t>
            </a:r>
            <a:r>
              <a:rPr lang="en-US" sz="2800" dirty="0" smtClean="0">
                <a:solidFill>
                  <a:prstClr val="black"/>
                </a:solidFill>
                <a:latin typeface="Book Antiqua" panose="02040602050305030304" pitchFamily="18" charset="0"/>
              </a:rPr>
              <a:t>a company for </a:t>
            </a:r>
            <a:r>
              <a:rPr lang="en-US" sz="2800" dirty="0">
                <a:solidFill>
                  <a:prstClr val="black"/>
                </a:solidFill>
                <a:latin typeface="Book Antiqua" panose="02040602050305030304" pitchFamily="18" charset="0"/>
              </a:rPr>
              <a:t>a period of five </a:t>
            </a:r>
            <a:r>
              <a:rPr lang="en-US" sz="2800" dirty="0" smtClean="0">
                <a:solidFill>
                  <a:prstClr val="black"/>
                </a:solidFill>
                <a:latin typeface="Book Antiqua" panose="02040602050305030304" pitchFamily="18" charset="0"/>
              </a:rPr>
              <a:t>years on a number of grounds as stated in this section – in addition to the grounds already covered in section 187 and 188 (existing law)</a:t>
            </a:r>
          </a:p>
          <a:p>
            <a:pPr lvl="0"/>
            <a:endParaRPr lang="en-US" sz="2800" dirty="0">
              <a:solidFill>
                <a:prstClr val="black"/>
              </a:solidFill>
              <a:latin typeface="Book Antiqua" panose="02040602050305030304" pitchFamily="18" charset="0"/>
            </a:endParaRPr>
          </a:p>
          <a:p>
            <a:pPr lvl="0"/>
            <a:r>
              <a:rPr lang="en-US" sz="2800" b="1" dirty="0">
                <a:latin typeface="Book Antiqua" panose="02040602050305030304" pitchFamily="18" charset="0"/>
              </a:rPr>
              <a:t>Impact:</a:t>
            </a:r>
            <a:r>
              <a:rPr lang="en-US" sz="2800" dirty="0">
                <a:latin typeface="Book Antiqua" panose="02040602050305030304" pitchFamily="18" charset="0"/>
              </a:rPr>
              <a:t> Deterrence for </a:t>
            </a:r>
            <a:r>
              <a:rPr lang="en-US" sz="2800" dirty="0" smtClean="0">
                <a:latin typeface="Book Antiqua" panose="02040602050305030304" pitchFamily="18" charset="0"/>
              </a:rPr>
              <a:t>malpractices</a:t>
            </a:r>
          </a:p>
          <a:p>
            <a:pPr marL="0" indent="0">
              <a:buNone/>
            </a:pPr>
            <a:endParaRPr lang="en-US" sz="2800" b="1" dirty="0" smtClean="0">
              <a:latin typeface="Book Antiqua" panose="02040602050305030304" pitchFamily="18" charset="0"/>
            </a:endParaRPr>
          </a:p>
          <a:p>
            <a:pPr marL="0" indent="0">
              <a:buNone/>
            </a:pPr>
            <a:r>
              <a:rPr lang="en-US" sz="2800" b="1" dirty="0" smtClean="0">
                <a:latin typeface="Book Antiqua" panose="02040602050305030304" pitchFamily="18" charset="0"/>
              </a:rPr>
              <a:t>Cap </a:t>
            </a:r>
            <a:r>
              <a:rPr lang="en-US" sz="2800" b="1" dirty="0">
                <a:latin typeface="Book Antiqua" panose="02040602050305030304" pitchFamily="18" charset="0"/>
              </a:rPr>
              <a:t>on directorships in such number of companies as may be specified </a:t>
            </a:r>
            <a:r>
              <a:rPr lang="en-US" sz="2800" b="1" dirty="0">
                <a:solidFill>
                  <a:srgbClr val="FF0000"/>
                </a:solidFill>
                <a:latin typeface="Book Antiqua" panose="02040602050305030304" pitchFamily="18" charset="0"/>
              </a:rPr>
              <a:t>[Section 155</a:t>
            </a:r>
            <a:r>
              <a:rPr lang="en-US" sz="2800" b="1" dirty="0" smtClean="0">
                <a:solidFill>
                  <a:srgbClr val="FF0000"/>
                </a:solidFill>
                <a:latin typeface="Book Antiqua" panose="02040602050305030304" pitchFamily="18" charset="0"/>
              </a:rPr>
              <a:t>]</a:t>
            </a:r>
          </a:p>
          <a:p>
            <a:pPr marL="0" indent="0">
              <a:buNone/>
            </a:pPr>
            <a:endParaRPr lang="en-US" sz="2800" dirty="0">
              <a:solidFill>
                <a:srgbClr val="FF0000"/>
              </a:solidFill>
              <a:latin typeface="Book Antiqua" panose="02040602050305030304" pitchFamily="18" charset="0"/>
            </a:endParaRPr>
          </a:p>
          <a:p>
            <a:pPr lvl="0"/>
            <a:r>
              <a:rPr lang="en-US" sz="2800" dirty="0">
                <a:latin typeface="Book Antiqua" panose="02040602050305030304" pitchFamily="18" charset="0"/>
              </a:rPr>
              <a:t>Compliance in 1 year</a:t>
            </a:r>
          </a:p>
          <a:p>
            <a:pPr lvl="0"/>
            <a:r>
              <a:rPr lang="en-US" sz="2800" dirty="0">
                <a:latin typeface="Book Antiqua" panose="02040602050305030304" pitchFamily="18" charset="0"/>
              </a:rPr>
              <a:t>Exemption – directorship in listed subsidiary</a:t>
            </a:r>
          </a:p>
          <a:p>
            <a:pPr lvl="0"/>
            <a:endParaRPr lang="en-US" sz="2800" dirty="0">
              <a:solidFill>
                <a:prstClr val="black"/>
              </a:solidFill>
              <a:latin typeface="Book Antiqua" panose="02040602050305030304" pitchFamily="18" charset="0"/>
            </a:endParaRPr>
          </a:p>
          <a:p>
            <a:pPr lvl="0"/>
            <a:endParaRPr lang="en-US" sz="2800" dirty="0">
              <a:latin typeface="Book Antiqua" panose="02040602050305030304" pitchFamily="18" charset="0"/>
            </a:endParaRPr>
          </a:p>
          <a:p>
            <a:pPr lvl="0"/>
            <a:endParaRPr lang="en-US" sz="28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31</a:t>
            </a:fld>
            <a:endParaRPr lang="en-US" dirty="0"/>
          </a:p>
        </p:txBody>
      </p:sp>
    </p:spTree>
    <p:extLst>
      <p:ext uri="{BB962C8B-B14F-4D97-AF65-F5344CB8AC3E}">
        <p14:creationId xmlns:p14="http://schemas.microsoft.com/office/powerpoint/2010/main" val="18725868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3034"/>
            <a:ext cx="9144019" cy="6854966"/>
          </a:xfrm>
          <a:prstGeom prst="rect">
            <a:avLst/>
          </a:prstGeom>
          <a:noFill/>
          <a:ln>
            <a:noFill/>
          </a:ln>
        </p:spPr>
      </p:pic>
      <p:sp>
        <p:nvSpPr>
          <p:cNvPr id="2" name="Title 1"/>
          <p:cNvSpPr>
            <a:spLocks noGrp="1"/>
          </p:cNvSpPr>
          <p:nvPr>
            <p:ph type="title"/>
          </p:nvPr>
        </p:nvSpPr>
        <p:spPr>
          <a:xfrm>
            <a:off x="457200" y="228600"/>
            <a:ext cx="8229600" cy="457200"/>
          </a:xfrm>
        </p:spPr>
        <p:txBody>
          <a:bodyPr>
            <a:normAutofit/>
          </a:bodyPr>
          <a:lstStyle/>
          <a:p>
            <a:r>
              <a:rPr lang="en-US" sz="2000" b="1" dirty="0">
                <a:solidFill>
                  <a:srgbClr val="00B050"/>
                </a:solidFill>
                <a:latin typeface="Book Antiqua" panose="02040602050305030304" pitchFamily="18" charset="0"/>
              </a:rPr>
              <a:t>DIRECTORS</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81000" y="685800"/>
            <a:ext cx="8229600" cy="5638800"/>
          </a:xfrm>
        </p:spPr>
        <p:txBody>
          <a:bodyPr>
            <a:noAutofit/>
          </a:bodyPr>
          <a:lstStyle/>
          <a:p>
            <a:pPr marL="0" indent="0">
              <a:buNone/>
            </a:pPr>
            <a:endParaRPr lang="en-US" sz="1800" b="1" dirty="0" smtClean="0">
              <a:latin typeface="Book Antiqua" panose="02040602050305030304" pitchFamily="18" charset="0"/>
            </a:endParaRPr>
          </a:p>
          <a:p>
            <a:pPr marL="0" indent="0">
              <a:buNone/>
            </a:pPr>
            <a:r>
              <a:rPr lang="en-US" sz="2000" b="1" dirty="0" smtClean="0">
                <a:latin typeface="Book Antiqua" panose="02040602050305030304" pitchFamily="18" charset="0"/>
              </a:rPr>
              <a:t>Maximum </a:t>
            </a:r>
            <a:r>
              <a:rPr lang="en-US" sz="2000" b="1" dirty="0">
                <a:latin typeface="Book Antiqua" panose="02040602050305030304" pitchFamily="18" charset="0"/>
              </a:rPr>
              <a:t>time frame for </a:t>
            </a:r>
            <a:r>
              <a:rPr lang="en-US" sz="2000" b="1" dirty="0" smtClean="0">
                <a:latin typeface="Book Antiqua" panose="02040602050305030304" pitchFamily="18" charset="0"/>
              </a:rPr>
              <a:t>filling </a:t>
            </a:r>
            <a:r>
              <a:rPr lang="en-US" sz="2000" b="1" dirty="0">
                <a:latin typeface="Book Antiqua" panose="02040602050305030304" pitchFamily="18" charset="0"/>
              </a:rPr>
              <a:t>the </a:t>
            </a:r>
            <a:r>
              <a:rPr lang="en-US" sz="2000" b="1" dirty="0" smtClean="0">
                <a:latin typeface="Book Antiqua" panose="02040602050305030304" pitchFamily="18" charset="0"/>
              </a:rPr>
              <a:t>casual vacancy </a:t>
            </a:r>
            <a:r>
              <a:rPr lang="en-US" sz="2000" b="1" dirty="0">
                <a:latin typeface="Book Antiqua" panose="02040602050305030304" pitchFamily="18" charset="0"/>
              </a:rPr>
              <a:t>in case of listed company </a:t>
            </a:r>
            <a:endParaRPr lang="en-US" sz="2000" dirty="0">
              <a:latin typeface="Book Antiqua" panose="02040602050305030304" pitchFamily="18" charset="0"/>
            </a:endParaRPr>
          </a:p>
          <a:p>
            <a:r>
              <a:rPr lang="en-US" sz="2000" dirty="0">
                <a:latin typeface="Book Antiqua" panose="02040602050305030304" pitchFamily="18" charset="0"/>
              </a:rPr>
              <a:t>90 </a:t>
            </a:r>
            <a:r>
              <a:rPr lang="en-US" sz="2000" dirty="0" smtClean="0">
                <a:latin typeface="Book Antiqua" panose="02040602050305030304" pitchFamily="18" charset="0"/>
              </a:rPr>
              <a:t>days </a:t>
            </a:r>
            <a:r>
              <a:rPr lang="en-US" sz="2000" b="1" dirty="0">
                <a:solidFill>
                  <a:srgbClr val="FF0000"/>
                </a:solidFill>
                <a:latin typeface="Book Antiqua" panose="02040602050305030304" pitchFamily="18" charset="0"/>
              </a:rPr>
              <a:t>[Section </a:t>
            </a:r>
            <a:r>
              <a:rPr lang="en-US" sz="2000" b="1" dirty="0" smtClean="0">
                <a:solidFill>
                  <a:srgbClr val="FF0000"/>
                </a:solidFill>
                <a:latin typeface="Book Antiqua" panose="02040602050305030304" pitchFamily="18" charset="0"/>
              </a:rPr>
              <a:t>155(3)]</a:t>
            </a:r>
          </a:p>
          <a:p>
            <a:r>
              <a:rPr lang="en-US" sz="2000" dirty="0" smtClean="0">
                <a:latin typeface="Book Antiqua" panose="02040602050305030304" pitchFamily="18" charset="0"/>
              </a:rPr>
              <a:t>Election of directors – impediments to be reported 45 days before the due date of election </a:t>
            </a:r>
            <a:r>
              <a:rPr lang="en-US" sz="2000" b="1" dirty="0">
                <a:solidFill>
                  <a:srgbClr val="FF0000"/>
                </a:solidFill>
                <a:latin typeface="Book Antiqua" panose="02040602050305030304" pitchFamily="18" charset="0"/>
              </a:rPr>
              <a:t>[Section </a:t>
            </a:r>
            <a:r>
              <a:rPr lang="en-US" sz="2000" b="1" dirty="0" smtClean="0">
                <a:solidFill>
                  <a:srgbClr val="FF0000"/>
                </a:solidFill>
                <a:latin typeface="Book Antiqua" panose="02040602050305030304" pitchFamily="18" charset="0"/>
              </a:rPr>
              <a:t>158] </a:t>
            </a:r>
            <a:r>
              <a:rPr lang="en-US" sz="2000" dirty="0" smtClean="0">
                <a:latin typeface="Book Antiqua" panose="02040602050305030304" pitchFamily="18" charset="0"/>
              </a:rPr>
              <a:t>– election not to be delayed beyond 90 days or such extended time as may be allowed by the registrar</a:t>
            </a:r>
          </a:p>
          <a:p>
            <a:r>
              <a:rPr lang="en-US" sz="2000" dirty="0" smtClean="0">
                <a:latin typeface="Book Antiqua" panose="02040602050305030304" pitchFamily="18" charset="0"/>
              </a:rPr>
              <a:t>Power of the registrar to issue direction on the expiry of the given period to issue direction on its own motion or on requisition of members holding 10% capital / member</a:t>
            </a:r>
            <a:r>
              <a:rPr lang="en-US" sz="2000" b="1" dirty="0">
                <a:solidFill>
                  <a:srgbClr val="FF0000"/>
                </a:solidFill>
                <a:latin typeface="Book Antiqua" panose="02040602050305030304" pitchFamily="18" charset="0"/>
              </a:rPr>
              <a:t> [Section </a:t>
            </a:r>
            <a:r>
              <a:rPr lang="en-US" sz="2000" b="1" dirty="0" smtClean="0">
                <a:solidFill>
                  <a:srgbClr val="FF0000"/>
                </a:solidFill>
                <a:latin typeface="Book Antiqua" panose="02040602050305030304" pitchFamily="18" charset="0"/>
              </a:rPr>
              <a:t>158]</a:t>
            </a:r>
            <a:endParaRPr lang="en-US" sz="2000" dirty="0">
              <a:latin typeface="Book Antiqua" panose="02040602050305030304" pitchFamily="18" charset="0"/>
            </a:endParaRPr>
          </a:p>
          <a:p>
            <a:pPr marL="0" indent="0">
              <a:buNone/>
            </a:pPr>
            <a:endParaRPr lang="en-US" sz="2000" b="1" dirty="0" smtClean="0">
              <a:latin typeface="Book Antiqua" panose="02040602050305030304" pitchFamily="18" charset="0"/>
            </a:endParaRPr>
          </a:p>
          <a:p>
            <a:pPr marL="0" indent="0">
              <a:buNone/>
            </a:pPr>
            <a:r>
              <a:rPr lang="en-US" sz="2000" b="1" dirty="0" smtClean="0">
                <a:latin typeface="Book Antiqua" panose="02040602050305030304" pitchFamily="18" charset="0"/>
              </a:rPr>
              <a:t>Proceedings </a:t>
            </a:r>
            <a:r>
              <a:rPr lang="en-US" sz="2000" b="1" dirty="0">
                <a:latin typeface="Book Antiqua" panose="02040602050305030304" pitchFamily="18" charset="0"/>
              </a:rPr>
              <a:t>of the </a:t>
            </a:r>
            <a:r>
              <a:rPr lang="en-US" sz="2000" b="1" dirty="0" smtClean="0">
                <a:latin typeface="Book Antiqua" panose="02040602050305030304" pitchFamily="18" charset="0"/>
              </a:rPr>
              <a:t>directors </a:t>
            </a:r>
            <a:r>
              <a:rPr lang="en-US" sz="2000" b="1" dirty="0">
                <a:solidFill>
                  <a:srgbClr val="FF0000"/>
                </a:solidFill>
                <a:latin typeface="Book Antiqua" panose="02040602050305030304" pitchFamily="18" charset="0"/>
              </a:rPr>
              <a:t>[Section </a:t>
            </a:r>
            <a:r>
              <a:rPr lang="en-US" sz="2000" b="1" dirty="0" smtClean="0">
                <a:solidFill>
                  <a:srgbClr val="FF0000"/>
                </a:solidFill>
                <a:latin typeface="Book Antiqua" panose="02040602050305030304" pitchFamily="18" charset="0"/>
              </a:rPr>
              <a:t>176]</a:t>
            </a:r>
            <a:endParaRPr lang="en-US" sz="2000" b="1" dirty="0">
              <a:solidFill>
                <a:srgbClr val="FF0000"/>
              </a:solidFill>
              <a:latin typeface="Book Antiqua" panose="02040602050305030304" pitchFamily="18" charset="0"/>
            </a:endParaRPr>
          </a:p>
          <a:p>
            <a:pPr lvl="0"/>
            <a:r>
              <a:rPr lang="en-US" sz="2000" dirty="0">
                <a:latin typeface="Book Antiqua" panose="02040602050305030304" pitchFamily="18" charset="0"/>
              </a:rPr>
              <a:t>No quorum requirement – if there are not enough directors to form a quorum for filling the casual vacancy</a:t>
            </a:r>
          </a:p>
          <a:p>
            <a:pPr lvl="0"/>
            <a:r>
              <a:rPr lang="en-US" sz="2000" dirty="0" smtClean="0">
                <a:latin typeface="Book Antiqua" panose="02040602050305030304" pitchFamily="18" charset="0"/>
              </a:rPr>
              <a:t>Passing </a:t>
            </a:r>
            <a:r>
              <a:rPr lang="en-US" sz="2000" dirty="0">
                <a:latin typeface="Book Antiqua" panose="02040602050305030304" pitchFamily="18" charset="0"/>
              </a:rPr>
              <a:t>of board resolution </a:t>
            </a:r>
            <a:r>
              <a:rPr lang="en-US" sz="2000" dirty="0" smtClean="0">
                <a:latin typeface="Book Antiqua" panose="02040602050305030304" pitchFamily="18" charset="0"/>
              </a:rPr>
              <a:t>by circulation allowed</a:t>
            </a:r>
          </a:p>
        </p:txBody>
      </p:sp>
      <p:sp>
        <p:nvSpPr>
          <p:cNvPr id="5" name="Slide Number Placeholder 4"/>
          <p:cNvSpPr>
            <a:spLocks noGrp="1"/>
          </p:cNvSpPr>
          <p:nvPr>
            <p:ph type="sldNum" sz="quarter" idx="12"/>
          </p:nvPr>
        </p:nvSpPr>
        <p:spPr/>
        <p:txBody>
          <a:bodyPr/>
          <a:lstStyle/>
          <a:p>
            <a:fld id="{2F270E2E-0E7F-4F8B-A26C-98CE2F063FA9}" type="slidenum">
              <a:rPr lang="en-US" smtClean="0"/>
              <a:t>32</a:t>
            </a:fld>
            <a:endParaRPr lang="en-US" dirty="0"/>
          </a:p>
        </p:txBody>
      </p:sp>
    </p:spTree>
    <p:extLst>
      <p:ext uri="{BB962C8B-B14F-4D97-AF65-F5344CB8AC3E}">
        <p14:creationId xmlns:p14="http://schemas.microsoft.com/office/powerpoint/2010/main" val="6548814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3034"/>
            <a:ext cx="9144019" cy="6854966"/>
          </a:xfrm>
          <a:prstGeom prst="rect">
            <a:avLst/>
          </a:prstGeom>
          <a:noFill/>
          <a:ln>
            <a:noFill/>
          </a:ln>
        </p:spPr>
      </p:pic>
      <p:sp>
        <p:nvSpPr>
          <p:cNvPr id="2" name="Title 1"/>
          <p:cNvSpPr>
            <a:spLocks noGrp="1"/>
          </p:cNvSpPr>
          <p:nvPr>
            <p:ph type="title"/>
          </p:nvPr>
        </p:nvSpPr>
        <p:spPr>
          <a:xfrm>
            <a:off x="457200" y="76200"/>
            <a:ext cx="8229600" cy="457200"/>
          </a:xfrm>
        </p:spPr>
        <p:txBody>
          <a:bodyPr>
            <a:normAutofit/>
          </a:bodyPr>
          <a:lstStyle/>
          <a:p>
            <a:r>
              <a:rPr lang="en-US" sz="2000" b="1" dirty="0">
                <a:solidFill>
                  <a:srgbClr val="00B050"/>
                </a:solidFill>
                <a:latin typeface="Book Antiqua" panose="02040602050305030304" pitchFamily="18" charset="0"/>
              </a:rPr>
              <a:t>DIRECTORS</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81000" y="685800"/>
            <a:ext cx="8229600" cy="6096000"/>
          </a:xfrm>
        </p:spPr>
        <p:txBody>
          <a:bodyPr>
            <a:noAutofit/>
          </a:bodyPr>
          <a:lstStyle/>
          <a:p>
            <a:pPr marL="0" indent="0">
              <a:buNone/>
            </a:pPr>
            <a:r>
              <a:rPr lang="en-US" sz="1800" b="1" dirty="0" smtClean="0">
                <a:latin typeface="Book Antiqua" panose="02040602050305030304" pitchFamily="18" charset="0"/>
              </a:rPr>
              <a:t>Proceedings </a:t>
            </a:r>
            <a:r>
              <a:rPr lang="en-US" sz="1800" b="1" dirty="0">
                <a:latin typeface="Book Antiqua" panose="02040602050305030304" pitchFamily="18" charset="0"/>
              </a:rPr>
              <a:t>of the </a:t>
            </a:r>
            <a:r>
              <a:rPr lang="en-US" sz="1800" b="1" dirty="0" smtClean="0">
                <a:latin typeface="Book Antiqua" panose="02040602050305030304" pitchFamily="18" charset="0"/>
              </a:rPr>
              <a:t>directors </a:t>
            </a:r>
            <a:r>
              <a:rPr lang="en-US" sz="1800" b="1" dirty="0">
                <a:solidFill>
                  <a:srgbClr val="FF0000"/>
                </a:solidFill>
                <a:latin typeface="Book Antiqua" panose="02040602050305030304" pitchFamily="18" charset="0"/>
              </a:rPr>
              <a:t>[section </a:t>
            </a:r>
            <a:r>
              <a:rPr lang="en-US" sz="1800" b="1" dirty="0" smtClean="0">
                <a:solidFill>
                  <a:srgbClr val="FF0000"/>
                </a:solidFill>
                <a:latin typeface="Book Antiqua" panose="02040602050305030304" pitchFamily="18" charset="0"/>
              </a:rPr>
              <a:t>176]</a:t>
            </a:r>
            <a:endParaRPr lang="en-US" sz="1800" b="1" dirty="0">
              <a:solidFill>
                <a:srgbClr val="FF0000"/>
              </a:solidFill>
              <a:latin typeface="Book Antiqua" panose="02040602050305030304" pitchFamily="18" charset="0"/>
            </a:endParaRPr>
          </a:p>
          <a:p>
            <a:pPr lvl="0"/>
            <a:r>
              <a:rPr lang="en-US" sz="1800" dirty="0">
                <a:latin typeface="Book Antiqua" panose="02040602050305030304" pitchFamily="18" charset="0"/>
              </a:rPr>
              <a:t>No quorum requirement – if there are not enough directors to form a quorum for filling the casual vacancy</a:t>
            </a:r>
          </a:p>
          <a:p>
            <a:pPr lvl="0"/>
            <a:r>
              <a:rPr lang="en-US" sz="1800" dirty="0" smtClean="0">
                <a:latin typeface="Book Antiqua" panose="02040602050305030304" pitchFamily="18" charset="0"/>
              </a:rPr>
              <a:t>Passing </a:t>
            </a:r>
            <a:r>
              <a:rPr lang="en-US" sz="1800" dirty="0">
                <a:latin typeface="Book Antiqua" panose="02040602050305030304" pitchFamily="18" charset="0"/>
              </a:rPr>
              <a:t>of board resolution </a:t>
            </a:r>
            <a:r>
              <a:rPr lang="en-US" sz="1800" dirty="0" smtClean="0">
                <a:latin typeface="Book Antiqua" panose="02040602050305030304" pitchFamily="18" charset="0"/>
              </a:rPr>
              <a:t>by circulation allowed</a:t>
            </a:r>
          </a:p>
          <a:p>
            <a:pPr marL="0" lvl="0" indent="0">
              <a:buNone/>
            </a:pPr>
            <a:endParaRPr lang="en-US" sz="1800" b="1" dirty="0" smtClean="0">
              <a:solidFill>
                <a:prstClr val="black"/>
              </a:solidFill>
              <a:latin typeface="Book Antiqua" panose="02040602050305030304" pitchFamily="18" charset="0"/>
            </a:endParaRPr>
          </a:p>
          <a:p>
            <a:pPr marL="0" lvl="0" indent="0">
              <a:buNone/>
            </a:pPr>
            <a:r>
              <a:rPr lang="en-US" sz="1800" b="1" dirty="0" smtClean="0">
                <a:solidFill>
                  <a:prstClr val="black"/>
                </a:solidFill>
                <a:latin typeface="Book Antiqua" panose="02040602050305030304" pitchFamily="18" charset="0"/>
              </a:rPr>
              <a:t>Powers </a:t>
            </a:r>
            <a:r>
              <a:rPr lang="en-US" sz="1800" b="1" dirty="0">
                <a:solidFill>
                  <a:prstClr val="black"/>
                </a:solidFill>
                <a:latin typeface="Book Antiqua" panose="02040602050305030304" pitchFamily="18" charset="0"/>
              </a:rPr>
              <a:t>of </a:t>
            </a:r>
            <a:r>
              <a:rPr lang="en-US" sz="1800" b="1" dirty="0" smtClean="0">
                <a:solidFill>
                  <a:prstClr val="black"/>
                </a:solidFill>
                <a:latin typeface="Book Antiqua" panose="02040602050305030304" pitchFamily="18" charset="0"/>
              </a:rPr>
              <a:t>director </a:t>
            </a:r>
            <a:r>
              <a:rPr lang="en-US" sz="1800" b="1" dirty="0">
                <a:solidFill>
                  <a:srgbClr val="FF0000"/>
                </a:solidFill>
                <a:latin typeface="Book Antiqua" panose="02040602050305030304" pitchFamily="18" charset="0"/>
              </a:rPr>
              <a:t>[section </a:t>
            </a:r>
            <a:r>
              <a:rPr lang="en-US" sz="1800" b="1" dirty="0" smtClean="0">
                <a:solidFill>
                  <a:srgbClr val="FF0000"/>
                </a:solidFill>
                <a:latin typeface="Book Antiqua" panose="02040602050305030304" pitchFamily="18" charset="0"/>
              </a:rPr>
              <a:t>183]</a:t>
            </a:r>
            <a:endParaRPr lang="en-US" sz="1800" b="1" dirty="0">
              <a:solidFill>
                <a:srgbClr val="FF0000"/>
              </a:solidFill>
              <a:latin typeface="Book Antiqua" panose="02040602050305030304" pitchFamily="18" charset="0"/>
            </a:endParaRPr>
          </a:p>
          <a:p>
            <a:pPr lvl="0"/>
            <a:r>
              <a:rPr lang="en-US" sz="1800" dirty="0">
                <a:solidFill>
                  <a:prstClr val="black"/>
                </a:solidFill>
                <a:latin typeface="Book Antiqua" panose="02040602050305030304" pitchFamily="18" charset="0"/>
              </a:rPr>
              <a:t>Enabling provision added to:</a:t>
            </a:r>
          </a:p>
          <a:p>
            <a:pPr lvl="1"/>
            <a:r>
              <a:rPr lang="en-US" sz="1800" dirty="0" smtClean="0">
                <a:solidFill>
                  <a:prstClr val="black"/>
                </a:solidFill>
                <a:latin typeface="Book Antiqua" panose="02040602050305030304" pitchFamily="18" charset="0"/>
              </a:rPr>
              <a:t>specify </a:t>
            </a:r>
            <a:r>
              <a:rPr lang="en-US" sz="1800" dirty="0">
                <a:solidFill>
                  <a:prstClr val="black"/>
                </a:solidFill>
                <a:latin typeface="Book Antiqua" panose="02040602050305030304" pitchFamily="18" charset="0"/>
              </a:rPr>
              <a:t>the limit for incurring capital expenditure on any single item or to dispose of a fixed </a:t>
            </a:r>
            <a:r>
              <a:rPr lang="en-US" sz="1800" dirty="0" smtClean="0">
                <a:solidFill>
                  <a:prstClr val="black"/>
                </a:solidFill>
                <a:latin typeface="Book Antiqua" panose="02040602050305030304" pitchFamily="18" charset="0"/>
              </a:rPr>
              <a:t>assets</a:t>
            </a:r>
            <a:endParaRPr lang="en-US" sz="1800" dirty="0">
              <a:solidFill>
                <a:prstClr val="black"/>
              </a:solidFill>
              <a:latin typeface="Book Antiqua" panose="02040602050305030304" pitchFamily="18" charset="0"/>
            </a:endParaRPr>
          </a:p>
          <a:p>
            <a:pPr lvl="1"/>
            <a:r>
              <a:rPr lang="en-US" sz="1800" dirty="0" smtClean="0">
                <a:solidFill>
                  <a:prstClr val="black"/>
                </a:solidFill>
                <a:latin typeface="Book Antiqua" panose="02040602050305030304" pitchFamily="18" charset="0"/>
              </a:rPr>
              <a:t>notify </a:t>
            </a:r>
            <a:r>
              <a:rPr lang="en-US" sz="1800" dirty="0">
                <a:solidFill>
                  <a:prstClr val="black"/>
                </a:solidFill>
                <a:latin typeface="Book Antiqua" panose="02040602050305030304" pitchFamily="18" charset="0"/>
              </a:rPr>
              <a:t>the limit for undertaking obligations under leasing contracts</a:t>
            </a:r>
          </a:p>
          <a:p>
            <a:pPr lvl="1"/>
            <a:r>
              <a:rPr lang="en-US" sz="1800" dirty="0" smtClean="0">
                <a:solidFill>
                  <a:prstClr val="black"/>
                </a:solidFill>
                <a:latin typeface="Book Antiqua" panose="02040602050305030304" pitchFamily="18" charset="0"/>
              </a:rPr>
              <a:t>specify </a:t>
            </a:r>
            <a:r>
              <a:rPr lang="en-US" sz="1800" dirty="0">
                <a:solidFill>
                  <a:prstClr val="black"/>
                </a:solidFill>
                <a:latin typeface="Book Antiqua" panose="02040602050305030304" pitchFamily="18" charset="0"/>
              </a:rPr>
              <a:t>any other item in the power of the board</a:t>
            </a:r>
          </a:p>
          <a:p>
            <a:pPr lvl="0"/>
            <a:endParaRPr lang="en-US" sz="1800" dirty="0" smtClean="0">
              <a:solidFill>
                <a:prstClr val="black"/>
              </a:solidFill>
              <a:latin typeface="Book Antiqua" panose="02040602050305030304" pitchFamily="18" charset="0"/>
            </a:endParaRPr>
          </a:p>
          <a:p>
            <a:pPr lvl="0"/>
            <a:r>
              <a:rPr lang="en-US" sz="1800" dirty="0" smtClean="0">
                <a:solidFill>
                  <a:prstClr val="black"/>
                </a:solidFill>
                <a:latin typeface="Book Antiqua" panose="02040602050305030304" pitchFamily="18" charset="0"/>
              </a:rPr>
              <a:t>restriction </a:t>
            </a:r>
            <a:r>
              <a:rPr lang="en-US" sz="1800" dirty="0">
                <a:solidFill>
                  <a:prstClr val="black"/>
                </a:solidFill>
                <a:latin typeface="Book Antiqua" panose="02040602050305030304" pitchFamily="18" charset="0"/>
              </a:rPr>
              <a:t>on a listed company to sale or dispose of the undertaking which may lead to closure of business operation unless </a:t>
            </a:r>
            <a:r>
              <a:rPr lang="en-US" sz="1800" dirty="0" smtClean="0">
                <a:solidFill>
                  <a:prstClr val="black"/>
                </a:solidFill>
                <a:latin typeface="Book Antiqua" panose="02040602050305030304" pitchFamily="18" charset="0"/>
              </a:rPr>
              <a:t>there </a:t>
            </a:r>
            <a:r>
              <a:rPr lang="en-US" sz="1800" dirty="0">
                <a:solidFill>
                  <a:prstClr val="black"/>
                </a:solidFill>
                <a:latin typeface="Book Antiqua" panose="02040602050305030304" pitchFamily="18" charset="0"/>
              </a:rPr>
              <a:t>is a viable alternate business plan</a:t>
            </a:r>
          </a:p>
          <a:p>
            <a:pPr lvl="0"/>
            <a:r>
              <a:rPr lang="en-US" sz="1800" dirty="0" smtClean="0">
                <a:solidFill>
                  <a:prstClr val="black"/>
                </a:solidFill>
                <a:latin typeface="Book Antiqua" panose="02040602050305030304" pitchFamily="18" charset="0"/>
              </a:rPr>
              <a:t>directors </a:t>
            </a:r>
            <a:r>
              <a:rPr lang="en-US" sz="1800" dirty="0">
                <a:solidFill>
                  <a:prstClr val="black"/>
                </a:solidFill>
                <a:latin typeface="Book Antiqua" panose="02040602050305030304" pitchFamily="18" charset="0"/>
              </a:rPr>
              <a:t>to act in good faith to promote the objects of the company and the benefits of its members</a:t>
            </a:r>
          </a:p>
          <a:p>
            <a:pPr lvl="0"/>
            <a:endParaRPr lang="en-US" sz="13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33</a:t>
            </a:fld>
            <a:endParaRPr lang="en-US" dirty="0"/>
          </a:p>
        </p:txBody>
      </p:sp>
    </p:spTree>
    <p:extLst>
      <p:ext uri="{BB962C8B-B14F-4D97-AF65-F5344CB8AC3E}">
        <p14:creationId xmlns:p14="http://schemas.microsoft.com/office/powerpoint/2010/main" val="209862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457" y="3034"/>
            <a:ext cx="9144019" cy="6854966"/>
          </a:xfrm>
          <a:prstGeom prst="rect">
            <a:avLst/>
          </a:prstGeom>
          <a:noFill/>
          <a:ln>
            <a:noFill/>
          </a:ln>
        </p:spPr>
      </p:pic>
      <p:sp>
        <p:nvSpPr>
          <p:cNvPr id="3" name="Content Placeholder 2"/>
          <p:cNvSpPr>
            <a:spLocks noGrp="1"/>
          </p:cNvSpPr>
          <p:nvPr>
            <p:ph idx="1"/>
          </p:nvPr>
        </p:nvSpPr>
        <p:spPr>
          <a:xfrm>
            <a:off x="457200" y="990600"/>
            <a:ext cx="8229600" cy="3505200"/>
          </a:xfrm>
        </p:spPr>
        <p:txBody>
          <a:bodyPr>
            <a:normAutofit fontScale="92500" lnSpcReduction="10000"/>
          </a:bodyPr>
          <a:lstStyle/>
          <a:p>
            <a:pPr marL="0" indent="0" algn="ctr">
              <a:buNone/>
            </a:pPr>
            <a:r>
              <a:rPr lang="en-US" sz="2400" b="1" dirty="0" smtClean="0">
                <a:solidFill>
                  <a:srgbClr val="00B050"/>
                </a:solidFill>
                <a:latin typeface="Book Antiqua" panose="02040602050305030304" pitchFamily="18" charset="0"/>
              </a:rPr>
              <a:t>CHIEF EXECUTIVE</a:t>
            </a:r>
          </a:p>
          <a:p>
            <a:pPr marL="0" indent="0" algn="ctr">
              <a:buNone/>
            </a:pPr>
            <a:r>
              <a:rPr lang="en-US" sz="2400" b="1" dirty="0" smtClean="0">
                <a:solidFill>
                  <a:srgbClr val="FF0000"/>
                </a:solidFill>
                <a:latin typeface="Book Antiqua" panose="02040602050305030304" pitchFamily="18" charset="0"/>
              </a:rPr>
              <a:t>[Section 186]</a:t>
            </a:r>
          </a:p>
          <a:p>
            <a:pPr marL="0" indent="0">
              <a:buNone/>
            </a:pPr>
            <a:endParaRPr lang="en-US" sz="1600" b="1" dirty="0" smtClean="0">
              <a:latin typeface="Book Antiqua" panose="02040602050305030304" pitchFamily="18" charset="0"/>
            </a:endParaRPr>
          </a:p>
          <a:p>
            <a:pPr lvl="0"/>
            <a:r>
              <a:rPr lang="en-US" sz="1900" dirty="0" smtClean="0">
                <a:latin typeface="Book Antiqua" panose="02040602050305030304" pitchFamily="18" charset="0"/>
              </a:rPr>
              <a:t>First chief executive must </a:t>
            </a:r>
            <a:r>
              <a:rPr lang="en-US" sz="1900" dirty="0">
                <a:latin typeface="Book Antiqua" panose="02040602050305030304" pitchFamily="18" charset="0"/>
              </a:rPr>
              <a:t>be appointed at the time of incorporation</a:t>
            </a: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Government </a:t>
            </a:r>
            <a:r>
              <a:rPr lang="en-US" sz="1900" dirty="0">
                <a:latin typeface="Book Antiqua" panose="02040602050305030304" pitchFamily="18" charset="0"/>
              </a:rPr>
              <a:t>shall have the power to nominate its chief executive </a:t>
            </a:r>
            <a:r>
              <a:rPr lang="en-US" sz="1900" dirty="0" smtClean="0">
                <a:latin typeface="Book Antiqua" panose="02040602050305030304" pitchFamily="18" charset="0"/>
              </a:rPr>
              <a:t>in case of public sector companies </a:t>
            </a:r>
            <a:r>
              <a:rPr lang="en-US" sz="1900" dirty="0" smtClean="0">
                <a:solidFill>
                  <a:srgbClr val="FF0000"/>
                </a:solidFill>
                <a:latin typeface="Book Antiqua" panose="02040602050305030304" pitchFamily="18" charset="0"/>
              </a:rPr>
              <a:t>[Section 186(4)] </a:t>
            </a:r>
            <a:r>
              <a:rPr lang="en-US" sz="1900" dirty="0" smtClean="0">
                <a:latin typeface="Book Antiqua" panose="02040602050305030304" pitchFamily="18" charset="0"/>
              </a:rPr>
              <a:t>as well as the companies where </a:t>
            </a:r>
            <a:r>
              <a:rPr lang="en-US" sz="1900" dirty="0">
                <a:latin typeface="Book Antiqua" panose="02040602050305030304" pitchFamily="18" charset="0"/>
              </a:rPr>
              <a:t>majority of the directors are nominated by Government </a:t>
            </a:r>
            <a:r>
              <a:rPr lang="en-US" sz="1900" dirty="0" smtClean="0">
                <a:solidFill>
                  <a:srgbClr val="FF0000"/>
                </a:solidFill>
                <a:latin typeface="Book Antiqua" panose="02040602050305030304" pitchFamily="18" charset="0"/>
              </a:rPr>
              <a:t>[Section 187(4</a:t>
            </a:r>
            <a:r>
              <a:rPr lang="en-US" sz="1900" dirty="0">
                <a:solidFill>
                  <a:srgbClr val="FF0000"/>
                </a:solidFill>
                <a:latin typeface="Book Antiqua" panose="02040602050305030304" pitchFamily="18" charset="0"/>
              </a:rPr>
              <a:t>)] </a:t>
            </a: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The </a:t>
            </a:r>
            <a:r>
              <a:rPr lang="en-US" sz="1900" dirty="0">
                <a:latin typeface="Book Antiqua" panose="02040602050305030304" pitchFamily="18" charset="0"/>
              </a:rPr>
              <a:t>person appointed against the casual vacancy shall hold office till the next </a:t>
            </a:r>
            <a:r>
              <a:rPr lang="en-US" sz="1900" dirty="0" smtClean="0">
                <a:latin typeface="Book Antiqua" panose="02040602050305030304" pitchFamily="18" charset="0"/>
              </a:rPr>
              <a:t>election</a:t>
            </a:r>
            <a:endParaRPr lang="en-US" sz="2000" b="1" dirty="0" smtClean="0">
              <a:solidFill>
                <a:srgbClr val="00B050"/>
              </a:solidFill>
              <a:latin typeface="Book Antiqua" panose="02040602050305030304" pitchFamily="18" charset="0"/>
              <a:ea typeface="+mj-ea"/>
              <a:cs typeface="+mj-cs"/>
            </a:endParaRPr>
          </a:p>
          <a:p>
            <a:pPr marL="0" lvl="0" indent="0" algn="ctr">
              <a:buNone/>
            </a:pPr>
            <a:endParaRPr lang="en-US" sz="1600" dirty="0">
              <a:latin typeface="Book Antiqua" panose="02040602050305030304" pitchFamily="18" charset="0"/>
            </a:endParaRPr>
          </a:p>
        </p:txBody>
      </p:sp>
      <p:sp>
        <p:nvSpPr>
          <p:cNvPr id="2" name="Title 1"/>
          <p:cNvSpPr>
            <a:spLocks noGrp="1"/>
          </p:cNvSpPr>
          <p:nvPr>
            <p:ph type="title"/>
          </p:nvPr>
        </p:nvSpPr>
        <p:spPr>
          <a:xfrm>
            <a:off x="457200" y="152400"/>
            <a:ext cx="8229600" cy="381000"/>
          </a:xfrm>
        </p:spPr>
        <p:txBody>
          <a:bodyPr>
            <a:noAutofit/>
          </a:bodyPr>
          <a:lstStyle/>
          <a:p>
            <a:r>
              <a:rPr lang="en-US" sz="2400" b="1" dirty="0" smtClean="0">
                <a:solidFill>
                  <a:srgbClr val="00B050"/>
                </a:solidFill>
                <a:latin typeface="Book Antiqua" panose="02040602050305030304" pitchFamily="18" charset="0"/>
              </a:rPr>
              <a:t>DIRECTORS</a:t>
            </a:r>
            <a:endParaRPr lang="en-AU" sz="2400" b="1" dirty="0">
              <a:solidFill>
                <a:srgbClr val="00B050"/>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34</a:t>
            </a:fld>
            <a:endParaRPr lang="en-US"/>
          </a:p>
        </p:txBody>
      </p:sp>
    </p:spTree>
    <p:extLst>
      <p:ext uri="{BB962C8B-B14F-4D97-AF65-F5344CB8AC3E}">
        <p14:creationId xmlns:p14="http://schemas.microsoft.com/office/powerpoint/2010/main" val="34751428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457" y="3034"/>
            <a:ext cx="9144019" cy="6854966"/>
          </a:xfrm>
          <a:prstGeom prst="rect">
            <a:avLst/>
          </a:prstGeom>
          <a:noFill/>
          <a:ln>
            <a:noFill/>
          </a:ln>
        </p:spPr>
      </p:pic>
      <p:sp>
        <p:nvSpPr>
          <p:cNvPr id="3" name="Content Placeholder 2"/>
          <p:cNvSpPr>
            <a:spLocks noGrp="1"/>
          </p:cNvSpPr>
          <p:nvPr>
            <p:ph idx="1"/>
          </p:nvPr>
        </p:nvSpPr>
        <p:spPr>
          <a:xfrm>
            <a:off x="457200" y="682766"/>
            <a:ext cx="7848600" cy="5718034"/>
          </a:xfrm>
        </p:spPr>
        <p:txBody>
          <a:bodyPr>
            <a:normAutofit lnSpcReduction="10000"/>
          </a:bodyPr>
          <a:lstStyle/>
          <a:p>
            <a:pPr marL="0" lvl="0" indent="0" algn="ctr">
              <a:buNone/>
            </a:pPr>
            <a:r>
              <a:rPr lang="en-US" sz="2000" b="1" dirty="0" smtClean="0">
                <a:solidFill>
                  <a:srgbClr val="00B050"/>
                </a:solidFill>
                <a:latin typeface="Book Antiqua" panose="02040602050305030304" pitchFamily="18" charset="0"/>
                <a:ea typeface="+mj-ea"/>
                <a:cs typeface="+mj-cs"/>
              </a:rPr>
              <a:t>CHAIRMAN </a:t>
            </a:r>
            <a:r>
              <a:rPr lang="en-US" sz="2000" b="1" dirty="0">
                <a:solidFill>
                  <a:srgbClr val="00B050"/>
                </a:solidFill>
                <a:latin typeface="Book Antiqua" panose="02040602050305030304" pitchFamily="18" charset="0"/>
                <a:ea typeface="+mj-ea"/>
                <a:cs typeface="+mj-cs"/>
              </a:rPr>
              <a:t>IN A LISTED </a:t>
            </a:r>
            <a:r>
              <a:rPr lang="en-US" sz="2000" b="1" dirty="0" smtClean="0">
                <a:solidFill>
                  <a:srgbClr val="00B050"/>
                </a:solidFill>
                <a:latin typeface="Book Antiqua" panose="02040602050305030304" pitchFamily="18" charset="0"/>
                <a:ea typeface="+mj-ea"/>
                <a:cs typeface="+mj-cs"/>
              </a:rPr>
              <a:t>COMPANY</a:t>
            </a:r>
          </a:p>
          <a:p>
            <a:pPr marL="0" lvl="0" indent="0" algn="ctr">
              <a:buNone/>
            </a:pPr>
            <a:r>
              <a:rPr lang="en-US" sz="2000" b="1" dirty="0" smtClean="0">
                <a:solidFill>
                  <a:srgbClr val="FF0000"/>
                </a:solidFill>
                <a:latin typeface="Book Antiqua" panose="02040602050305030304" pitchFamily="18" charset="0"/>
                <a:ea typeface="+mj-ea"/>
                <a:cs typeface="+mj-cs"/>
              </a:rPr>
              <a:t>[Section 192]</a:t>
            </a: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To </a:t>
            </a:r>
            <a:r>
              <a:rPr lang="en-US" sz="1900" dirty="0">
                <a:latin typeface="Book Antiqua" panose="02040602050305030304" pitchFamily="18" charset="0"/>
              </a:rPr>
              <a:t>be appointed within 14 days from the date of election, from amongst non-executive directors</a:t>
            </a:r>
          </a:p>
          <a:p>
            <a:pPr lvl="0"/>
            <a:endParaRPr lang="en-US" sz="1900" dirty="0">
              <a:latin typeface="Book Antiqua" panose="02040602050305030304" pitchFamily="18" charset="0"/>
            </a:endParaRPr>
          </a:p>
          <a:p>
            <a:pPr lvl="0"/>
            <a:r>
              <a:rPr lang="en-US" sz="1900" dirty="0" smtClean="0">
                <a:latin typeface="Book Antiqua" panose="02040602050305030304" pitchFamily="18" charset="0"/>
              </a:rPr>
              <a:t>Chairman and CEO shall not be the same person in case of classes of companies specified by the Commission </a:t>
            </a:r>
            <a:r>
              <a:rPr lang="en-US" sz="1800" b="1" dirty="0">
                <a:solidFill>
                  <a:srgbClr val="FF0000"/>
                </a:solidFill>
                <a:latin typeface="Book Antiqua" panose="02040602050305030304" pitchFamily="18" charset="0"/>
              </a:rPr>
              <a:t>[Section </a:t>
            </a:r>
            <a:r>
              <a:rPr lang="en-US" sz="1800" b="1" dirty="0" smtClean="0">
                <a:solidFill>
                  <a:srgbClr val="FF0000"/>
                </a:solidFill>
                <a:latin typeface="Book Antiqua" panose="02040602050305030304" pitchFamily="18" charset="0"/>
              </a:rPr>
              <a:t>192(2) Proviso]</a:t>
            </a:r>
            <a:endParaRPr lang="en-US" sz="1900" dirty="0" smtClean="0">
              <a:latin typeface="Book Antiqua" panose="02040602050305030304" pitchFamily="18" charset="0"/>
            </a:endParaRPr>
          </a:p>
          <a:p>
            <a:pPr lvl="0"/>
            <a:endParaRPr lang="en-US" sz="1900" dirty="0" smtClean="0">
              <a:latin typeface="Book Antiqua" panose="02040602050305030304" pitchFamily="18" charset="0"/>
            </a:endParaRPr>
          </a:p>
          <a:p>
            <a:pPr lvl="0"/>
            <a:r>
              <a:rPr lang="en-US" sz="1900" dirty="0" smtClean="0">
                <a:latin typeface="Book Antiqua" panose="02040602050305030304" pitchFamily="18" charset="0"/>
              </a:rPr>
              <a:t>Board </a:t>
            </a:r>
            <a:r>
              <a:rPr lang="en-US" sz="1900" dirty="0">
                <a:latin typeface="Book Antiqua" panose="02040602050305030304" pitchFamily="18" charset="0"/>
              </a:rPr>
              <a:t>shall define respective role and responsibilities of chairman and CEO</a:t>
            </a:r>
          </a:p>
          <a:p>
            <a:pPr lvl="0"/>
            <a:endParaRPr lang="en-US" sz="1900" dirty="0">
              <a:latin typeface="Book Antiqua" panose="02040602050305030304" pitchFamily="18" charset="0"/>
            </a:endParaRPr>
          </a:p>
          <a:p>
            <a:pPr lvl="0"/>
            <a:r>
              <a:rPr lang="en-US" sz="1900" dirty="0">
                <a:latin typeface="Book Antiqua" panose="02040602050305030304" pitchFamily="18" charset="0"/>
              </a:rPr>
              <a:t>Chairman to be the leader and ensure the board to play an effective role</a:t>
            </a:r>
          </a:p>
          <a:p>
            <a:pPr lvl="0"/>
            <a:endParaRPr lang="en-US" sz="1900" dirty="0">
              <a:latin typeface="Book Antiqua" panose="02040602050305030304" pitchFamily="18" charset="0"/>
            </a:endParaRPr>
          </a:p>
          <a:p>
            <a:pPr lvl="0"/>
            <a:r>
              <a:rPr lang="en-US" sz="1900" dirty="0">
                <a:latin typeface="Book Antiqua" panose="02040602050305030304" pitchFamily="18" charset="0"/>
              </a:rPr>
              <a:t>Every financial statement shall contain a review report by the chairman on overall performance of the company and effectiveness of the </a:t>
            </a:r>
            <a:r>
              <a:rPr lang="en-US" sz="1900" dirty="0" smtClean="0">
                <a:latin typeface="Book Antiqua" panose="02040602050305030304" pitchFamily="18" charset="0"/>
              </a:rPr>
              <a:t>board</a:t>
            </a:r>
          </a:p>
          <a:p>
            <a:pPr marL="0" lvl="0" indent="0" algn="ctr">
              <a:buNone/>
            </a:pPr>
            <a:endParaRPr lang="en-US" sz="2000" b="1" dirty="0" smtClean="0">
              <a:solidFill>
                <a:srgbClr val="00B050"/>
              </a:solidFill>
              <a:latin typeface="Book Antiqua" panose="02040602050305030304" pitchFamily="18" charset="0"/>
              <a:ea typeface="+mj-ea"/>
              <a:cs typeface="+mj-cs"/>
            </a:endParaRPr>
          </a:p>
          <a:p>
            <a:pPr marL="0" lvl="0" indent="0" algn="ctr">
              <a:buNone/>
            </a:pPr>
            <a:endParaRPr lang="en-US" sz="1600" dirty="0">
              <a:latin typeface="Book Antiqua" panose="02040602050305030304" pitchFamily="18" charset="0"/>
            </a:endParaRPr>
          </a:p>
        </p:txBody>
      </p:sp>
      <p:sp>
        <p:nvSpPr>
          <p:cNvPr id="2" name="Title 1"/>
          <p:cNvSpPr>
            <a:spLocks noGrp="1"/>
          </p:cNvSpPr>
          <p:nvPr>
            <p:ph type="title"/>
          </p:nvPr>
        </p:nvSpPr>
        <p:spPr>
          <a:xfrm>
            <a:off x="457200" y="152400"/>
            <a:ext cx="8229600" cy="381000"/>
          </a:xfrm>
        </p:spPr>
        <p:txBody>
          <a:bodyPr>
            <a:noAutofit/>
          </a:bodyPr>
          <a:lstStyle/>
          <a:p>
            <a:r>
              <a:rPr lang="en-US" sz="2400" b="1" dirty="0" smtClean="0">
                <a:solidFill>
                  <a:srgbClr val="00B050"/>
                </a:solidFill>
                <a:latin typeface="Book Antiqua" panose="02040602050305030304" pitchFamily="18" charset="0"/>
              </a:rPr>
              <a:t>DIRECTORS</a:t>
            </a:r>
            <a:endParaRPr lang="en-AU" sz="2400" b="1" dirty="0">
              <a:solidFill>
                <a:srgbClr val="00B050"/>
              </a:solidFill>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35</a:t>
            </a:fld>
            <a:endParaRPr lang="en-US"/>
          </a:p>
        </p:txBody>
      </p:sp>
    </p:spTree>
    <p:extLst>
      <p:ext uri="{BB962C8B-B14F-4D97-AF65-F5344CB8AC3E}">
        <p14:creationId xmlns:p14="http://schemas.microsoft.com/office/powerpoint/2010/main" val="1898202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792162"/>
          </a:xfrm>
        </p:spPr>
        <p:txBody>
          <a:bodyPr>
            <a:normAutofit/>
          </a:bodyPr>
          <a:lstStyle/>
          <a:p>
            <a:r>
              <a:rPr lang="en-US" sz="2000" b="1" dirty="0">
                <a:solidFill>
                  <a:srgbClr val="00B050"/>
                </a:solidFill>
                <a:latin typeface="Book Antiqua" panose="02040602050305030304" pitchFamily="18" charset="0"/>
              </a:rPr>
              <a:t>LOANS TO </a:t>
            </a:r>
            <a:r>
              <a:rPr lang="en-US" sz="2000" b="1" dirty="0" smtClean="0">
                <a:solidFill>
                  <a:srgbClr val="00B050"/>
                </a:solidFill>
                <a:latin typeface="Book Antiqua" panose="02040602050305030304" pitchFamily="18" charset="0"/>
              </a:rPr>
              <a:t>DIRECTORS</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182) </a:t>
            </a:r>
            <a:endParaRPr lang="en-US"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10" y="990600"/>
            <a:ext cx="8229600" cy="5486400"/>
          </a:xfrm>
        </p:spPr>
        <p:txBody>
          <a:bodyPr>
            <a:normAutofit fontScale="92500" lnSpcReduction="20000"/>
          </a:bodyPr>
          <a:lstStyle/>
          <a:p>
            <a:pPr marL="0" indent="0">
              <a:buNone/>
            </a:pPr>
            <a:r>
              <a:rPr lang="en-US" sz="2000" dirty="0">
                <a:solidFill>
                  <a:prstClr val="black"/>
                </a:solidFill>
                <a:latin typeface="Book Antiqua" panose="02040602050305030304" pitchFamily="18" charset="0"/>
              </a:rPr>
              <a:t>Except for listed companies, no approval of Commission for loan to directors and the directors of its holding company. </a:t>
            </a:r>
          </a:p>
          <a:p>
            <a:pPr marL="0" indent="0" algn="ctr">
              <a:buNone/>
            </a:pPr>
            <a:endParaRPr lang="en-US" sz="2000" b="1" dirty="0" smtClean="0">
              <a:solidFill>
                <a:srgbClr val="FFC000"/>
              </a:solidFill>
              <a:latin typeface="Book Antiqua" panose="02040602050305030304" pitchFamily="18" charset="0"/>
              <a:ea typeface="+mj-ea"/>
              <a:cs typeface="+mj-cs"/>
            </a:endParaRPr>
          </a:p>
          <a:p>
            <a:pPr marL="0" indent="0" algn="ctr">
              <a:buNone/>
            </a:pPr>
            <a:r>
              <a:rPr lang="en-US" sz="2000" b="1" dirty="0" smtClean="0">
                <a:solidFill>
                  <a:srgbClr val="00B050"/>
                </a:solidFill>
                <a:latin typeface="Book Antiqua" panose="02040602050305030304" pitchFamily="18" charset="0"/>
                <a:ea typeface="+mj-ea"/>
                <a:cs typeface="+mj-cs"/>
              </a:rPr>
              <a:t>INVESTMENTS </a:t>
            </a:r>
            <a:r>
              <a:rPr lang="en-US" sz="2000" b="1" dirty="0">
                <a:solidFill>
                  <a:srgbClr val="00B050"/>
                </a:solidFill>
                <a:latin typeface="Book Antiqua" panose="02040602050305030304" pitchFamily="18" charset="0"/>
                <a:ea typeface="+mj-ea"/>
                <a:cs typeface="+mj-cs"/>
              </a:rPr>
              <a:t>IN ASSOCIATED COMPANIES AND </a:t>
            </a:r>
            <a:r>
              <a:rPr lang="en-US" sz="2000" b="1" dirty="0" smtClean="0">
                <a:solidFill>
                  <a:srgbClr val="00B050"/>
                </a:solidFill>
                <a:latin typeface="Book Antiqua" panose="02040602050305030304" pitchFamily="18" charset="0"/>
                <a:ea typeface="+mj-ea"/>
                <a:cs typeface="+mj-cs"/>
              </a:rPr>
              <a:t>UNDERTAKING </a:t>
            </a:r>
            <a:r>
              <a:rPr lang="en-US" sz="2000" b="1" dirty="0" smtClean="0">
                <a:solidFill>
                  <a:srgbClr val="FF0000"/>
                </a:solidFill>
                <a:latin typeface="Book Antiqua" panose="02040602050305030304" pitchFamily="18" charset="0"/>
                <a:ea typeface="+mj-ea"/>
                <a:cs typeface="+mj-cs"/>
              </a:rPr>
              <a:t>[Section 199]</a:t>
            </a:r>
          </a:p>
          <a:p>
            <a:pPr lvl="0"/>
            <a:endParaRPr lang="en-US" sz="2000" dirty="0" smtClean="0">
              <a:solidFill>
                <a:prstClr val="black"/>
              </a:solidFill>
              <a:latin typeface="Book Antiqua" panose="02040602050305030304" pitchFamily="18" charset="0"/>
            </a:endParaRPr>
          </a:p>
          <a:p>
            <a:pPr lvl="0"/>
            <a:r>
              <a:rPr lang="en-US" sz="2000" dirty="0" smtClean="0">
                <a:solidFill>
                  <a:prstClr val="black"/>
                </a:solidFill>
                <a:latin typeface="Book Antiqua" panose="02040602050305030304" pitchFamily="18" charset="0"/>
              </a:rPr>
              <a:t>“</a:t>
            </a:r>
            <a:r>
              <a:rPr lang="en-US" sz="2000" dirty="0">
                <a:solidFill>
                  <a:prstClr val="black"/>
                </a:solidFill>
                <a:latin typeface="Book Antiqua" panose="02040602050305030304" pitchFamily="18" charset="0"/>
              </a:rPr>
              <a:t>Guarantees” have also been included to the description of “loan to associated companies”</a:t>
            </a:r>
          </a:p>
          <a:p>
            <a:pPr lvl="0"/>
            <a:endParaRPr lang="en-US" sz="12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Agreement mandatory specifying the nature, purpose, period of the loan, rate of return, fees or commission, repayment schedule for principal and return, penalty clause in case of default or late repayments and security for the loan (if any)</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Parameters for return on investment stated</a:t>
            </a:r>
            <a:r>
              <a:rPr lang="en-AU" sz="2000" dirty="0">
                <a:solidFill>
                  <a:prstClr val="black"/>
                </a:solidFill>
                <a:latin typeface="Book Antiqua" panose="02040602050305030304" pitchFamily="18" charset="0"/>
              </a:rPr>
              <a:t> - </a:t>
            </a:r>
            <a:r>
              <a:rPr lang="en-US" sz="2000" dirty="0">
                <a:solidFill>
                  <a:prstClr val="black"/>
                </a:solidFill>
                <a:latin typeface="Book Antiqua" panose="02040602050305030304" pitchFamily="18" charset="0"/>
              </a:rPr>
              <a:t>shall not be less than the borrowing cost or the rate as may be specified by the Commission </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Directors to certify that investment made after due diligence and financial health of the borrowing company for the repayment of loan</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Provision for amendment to the investment or nature </a:t>
            </a:r>
          </a:p>
          <a:p>
            <a:pPr marL="0" lvl="0" indent="0">
              <a:buNone/>
            </a:pPr>
            <a:r>
              <a:rPr lang="en-US" sz="2000" dirty="0">
                <a:solidFill>
                  <a:prstClr val="black"/>
                </a:solidFill>
                <a:latin typeface="Book Antiqua" panose="02040602050305030304" pitchFamily="18" charset="0"/>
              </a:rPr>
              <a:t>      thereof </a:t>
            </a:r>
            <a:r>
              <a:rPr lang="en-US" sz="2000" dirty="0" smtClean="0">
                <a:solidFill>
                  <a:prstClr val="black"/>
                </a:solidFill>
                <a:latin typeface="Book Antiqua" panose="02040602050305030304" pitchFamily="18" charset="0"/>
              </a:rPr>
              <a:t>stated</a:t>
            </a:r>
            <a:endParaRPr lang="en-US" sz="2400" dirty="0" smtClean="0">
              <a:latin typeface="Book Antiqua" panose="02040602050305030304" pitchFamily="18" charset="0"/>
            </a:endParaRPr>
          </a:p>
          <a:p>
            <a:pPr lvl="0"/>
            <a:endParaRPr lang="en-US" sz="24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36</a:t>
            </a:fld>
            <a:endParaRPr lang="en-US"/>
          </a:p>
        </p:txBody>
      </p:sp>
    </p:spTree>
    <p:extLst>
      <p:ext uri="{BB962C8B-B14F-4D97-AF65-F5344CB8AC3E}">
        <p14:creationId xmlns:p14="http://schemas.microsoft.com/office/powerpoint/2010/main" val="19316196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37292"/>
            <a:ext cx="8229600" cy="6163508"/>
          </a:xfrm>
        </p:spPr>
        <p:txBody>
          <a:bodyPr>
            <a:normAutofit fontScale="70000" lnSpcReduction="20000"/>
          </a:bodyPr>
          <a:lstStyle/>
          <a:p>
            <a:pPr marL="0" indent="0" algn="ctr">
              <a:spcBef>
                <a:spcPct val="0"/>
              </a:spcBef>
              <a:buNone/>
            </a:pPr>
            <a:r>
              <a:rPr lang="en-US" sz="2600" b="1" dirty="0">
                <a:solidFill>
                  <a:srgbClr val="00B050"/>
                </a:solidFill>
                <a:latin typeface="Book Antiqua" panose="02040602050305030304" pitchFamily="18" charset="0"/>
                <a:ea typeface="+mj-ea"/>
                <a:cs typeface="+mj-cs"/>
              </a:rPr>
              <a:t>RELATED PARTY </a:t>
            </a:r>
            <a:r>
              <a:rPr lang="en-US" sz="2600" b="1" dirty="0" smtClean="0">
                <a:solidFill>
                  <a:srgbClr val="00B050"/>
                </a:solidFill>
                <a:latin typeface="Book Antiqua" panose="02040602050305030304" pitchFamily="18" charset="0"/>
                <a:ea typeface="+mj-ea"/>
                <a:cs typeface="+mj-cs"/>
              </a:rPr>
              <a:t>TRANSACTIONS</a:t>
            </a:r>
          </a:p>
          <a:p>
            <a:pPr marL="0" indent="0" algn="ctr">
              <a:spcBef>
                <a:spcPct val="0"/>
              </a:spcBef>
              <a:buNone/>
            </a:pPr>
            <a:r>
              <a:rPr lang="en-US" sz="2600" b="1" dirty="0" smtClean="0">
                <a:solidFill>
                  <a:srgbClr val="C00000"/>
                </a:solidFill>
                <a:latin typeface="Book Antiqua" panose="02040602050305030304" pitchFamily="18" charset="0"/>
                <a:ea typeface="+mj-ea"/>
                <a:cs typeface="+mj-cs"/>
              </a:rPr>
              <a:t>( Section 208)</a:t>
            </a:r>
            <a:endParaRPr lang="en-AU" sz="2600" b="1" dirty="0">
              <a:solidFill>
                <a:srgbClr val="C00000"/>
              </a:solidFill>
              <a:latin typeface="Book Antiqua" panose="02040602050305030304" pitchFamily="18" charset="0"/>
              <a:ea typeface="+mj-ea"/>
              <a:cs typeface="+mj-cs"/>
            </a:endParaRPr>
          </a:p>
          <a:p>
            <a:pPr marL="0" indent="0">
              <a:buNone/>
            </a:pPr>
            <a:endParaRPr lang="en-AU" sz="1500" dirty="0">
              <a:latin typeface="Book Antiqua" panose="02040602050305030304" pitchFamily="18" charset="0"/>
            </a:endParaRPr>
          </a:p>
          <a:p>
            <a:pPr lvl="0"/>
            <a:r>
              <a:rPr lang="en-US" dirty="0">
                <a:latin typeface="Book Antiqua" panose="02040602050305030304" pitchFamily="18" charset="0"/>
              </a:rPr>
              <a:t>New provision has been introduced whereby the term “related party” has been elaborately described and a mechanism provided to have a check and balance on related party transactions undertaken by the companies.</a:t>
            </a:r>
            <a:endParaRPr lang="en-AU" dirty="0">
              <a:latin typeface="Book Antiqua" panose="02040602050305030304" pitchFamily="18" charset="0"/>
            </a:endParaRPr>
          </a:p>
          <a:p>
            <a:pPr marL="0" indent="0">
              <a:buNone/>
            </a:pPr>
            <a:endParaRPr lang="en-AU" sz="1500" dirty="0">
              <a:latin typeface="Book Antiqua" panose="02040602050305030304" pitchFamily="18" charset="0"/>
            </a:endParaRPr>
          </a:p>
          <a:p>
            <a:pPr marL="0" indent="0" algn="ctr">
              <a:spcBef>
                <a:spcPct val="0"/>
              </a:spcBef>
              <a:buNone/>
            </a:pPr>
            <a:endParaRPr lang="en-US" sz="2600" b="1" dirty="0" smtClean="0">
              <a:solidFill>
                <a:srgbClr val="00B050"/>
              </a:solidFill>
              <a:latin typeface="Book Antiqua" panose="02040602050305030304" pitchFamily="18" charset="0"/>
              <a:ea typeface="+mj-ea"/>
              <a:cs typeface="+mj-cs"/>
            </a:endParaRPr>
          </a:p>
          <a:p>
            <a:pPr marL="0" indent="0" algn="ctr">
              <a:spcBef>
                <a:spcPct val="0"/>
              </a:spcBef>
              <a:buNone/>
            </a:pPr>
            <a:r>
              <a:rPr lang="en-US" sz="2600" b="1" dirty="0" smtClean="0">
                <a:solidFill>
                  <a:srgbClr val="00B050"/>
                </a:solidFill>
                <a:latin typeface="Book Antiqua" panose="02040602050305030304" pitchFamily="18" charset="0"/>
                <a:ea typeface="+mj-ea"/>
                <a:cs typeface="+mj-cs"/>
              </a:rPr>
              <a:t>CLASSIFICATION </a:t>
            </a:r>
            <a:r>
              <a:rPr lang="en-US" sz="2600" b="1" dirty="0">
                <a:solidFill>
                  <a:srgbClr val="00B050"/>
                </a:solidFill>
                <a:latin typeface="Book Antiqua" panose="02040602050305030304" pitchFamily="18" charset="0"/>
                <a:ea typeface="+mj-ea"/>
                <a:cs typeface="+mj-cs"/>
              </a:rPr>
              <a:t>OF </a:t>
            </a:r>
            <a:r>
              <a:rPr lang="en-US" sz="2600" b="1" dirty="0" smtClean="0">
                <a:solidFill>
                  <a:srgbClr val="00B050"/>
                </a:solidFill>
                <a:latin typeface="Book Antiqua" panose="02040602050305030304" pitchFamily="18" charset="0"/>
                <a:ea typeface="+mj-ea"/>
                <a:cs typeface="+mj-cs"/>
              </a:rPr>
              <a:t>COMPANIES</a:t>
            </a:r>
          </a:p>
          <a:p>
            <a:pPr marL="0" indent="0" algn="ctr">
              <a:spcBef>
                <a:spcPct val="0"/>
              </a:spcBef>
              <a:buNone/>
            </a:pPr>
            <a:r>
              <a:rPr lang="en-US" sz="2600" b="1" dirty="0" smtClean="0">
                <a:solidFill>
                  <a:srgbClr val="C00000"/>
                </a:solidFill>
                <a:latin typeface="Book Antiqua" panose="02040602050305030304" pitchFamily="18" charset="0"/>
                <a:ea typeface="+mj-ea"/>
                <a:cs typeface="+mj-cs"/>
              </a:rPr>
              <a:t>( Section 224)</a:t>
            </a:r>
          </a:p>
          <a:p>
            <a:pPr marL="0" indent="0" algn="ctr">
              <a:spcBef>
                <a:spcPct val="0"/>
              </a:spcBef>
              <a:buNone/>
            </a:pPr>
            <a:endParaRPr lang="en-US" sz="2600" b="1" dirty="0">
              <a:solidFill>
                <a:srgbClr val="C00000"/>
              </a:solidFill>
              <a:latin typeface="Book Antiqua" panose="02040602050305030304" pitchFamily="18" charset="0"/>
              <a:ea typeface="+mj-ea"/>
              <a:cs typeface="+mj-cs"/>
            </a:endParaRPr>
          </a:p>
          <a:p>
            <a:pPr marL="0" indent="0" algn="ctr">
              <a:buNone/>
            </a:pPr>
            <a:r>
              <a:rPr lang="en-US" b="1" dirty="0" smtClean="0">
                <a:latin typeface="Book Antiqua" panose="02040602050305030304" pitchFamily="18" charset="0"/>
              </a:rPr>
              <a:t>(</a:t>
            </a:r>
            <a:r>
              <a:rPr lang="en-US" b="1" dirty="0">
                <a:latin typeface="Book Antiqua" panose="02040602050305030304" pitchFamily="18" charset="0"/>
              </a:rPr>
              <a:t>details given in the Third Schedule</a:t>
            </a:r>
            <a:r>
              <a:rPr lang="en-US" b="1" dirty="0" smtClean="0">
                <a:latin typeface="Book Antiqua" panose="02040602050305030304" pitchFamily="18" charset="0"/>
              </a:rPr>
              <a:t>)</a:t>
            </a:r>
            <a:endParaRPr lang="en-AU" dirty="0">
              <a:solidFill>
                <a:srgbClr val="00B050"/>
              </a:solidFill>
              <a:latin typeface="Book Antiqua" panose="02040602050305030304" pitchFamily="18" charset="0"/>
            </a:endParaRPr>
          </a:p>
          <a:p>
            <a:pPr marL="0" indent="0">
              <a:buNone/>
            </a:pPr>
            <a:endParaRPr lang="en-AU" sz="1500" dirty="0">
              <a:latin typeface="Book Antiqua" panose="02040602050305030304" pitchFamily="18" charset="0"/>
            </a:endParaRPr>
          </a:p>
          <a:p>
            <a:r>
              <a:rPr lang="en-US" dirty="0">
                <a:latin typeface="Book Antiqua" panose="02040602050305030304" pitchFamily="18" charset="0"/>
              </a:rPr>
              <a:t>Different categories of companies have been prescribed for the purpose of </a:t>
            </a:r>
            <a:r>
              <a:rPr lang="en-US" dirty="0" smtClean="0">
                <a:latin typeface="Book Antiqua" panose="02040602050305030304" pitchFamily="18" charset="0"/>
              </a:rPr>
              <a:t>Act pertaining </a:t>
            </a:r>
            <a:r>
              <a:rPr lang="en-US" dirty="0">
                <a:latin typeface="Book Antiqua" panose="02040602050305030304" pitchFamily="18" charset="0"/>
              </a:rPr>
              <a:t>to preparation and audit of financial </a:t>
            </a:r>
            <a:r>
              <a:rPr lang="en-US" dirty="0" smtClean="0">
                <a:latin typeface="Book Antiqua" panose="02040602050305030304" pitchFamily="18" charset="0"/>
              </a:rPr>
              <a:t>statements:</a:t>
            </a:r>
          </a:p>
          <a:p>
            <a:pPr marL="0" indent="0">
              <a:buNone/>
            </a:pPr>
            <a:r>
              <a:rPr lang="en-US" b="1" dirty="0">
                <a:latin typeface="Book Antiqua" panose="02040602050305030304" pitchFamily="18" charset="0"/>
              </a:rPr>
              <a:t> </a:t>
            </a:r>
            <a:endParaRPr lang="en-US" b="1" dirty="0" smtClean="0">
              <a:latin typeface="Book Antiqua" panose="02040602050305030304" pitchFamily="18" charset="0"/>
            </a:endParaRPr>
          </a:p>
          <a:p>
            <a:pPr marL="857250" lvl="1" indent="-457200">
              <a:buFont typeface="Wingdings" panose="05000000000000000000" pitchFamily="2" charset="2"/>
              <a:buChar char="Ø"/>
            </a:pPr>
            <a:r>
              <a:rPr lang="en-US" b="1" dirty="0">
                <a:latin typeface="Book Antiqua" panose="02040602050305030304" pitchFamily="18" charset="0"/>
              </a:rPr>
              <a:t>Small Sized Company (SSC)</a:t>
            </a:r>
            <a:endParaRPr lang="en-AU" dirty="0">
              <a:latin typeface="Book Antiqua" panose="02040602050305030304" pitchFamily="18" charset="0"/>
            </a:endParaRPr>
          </a:p>
          <a:p>
            <a:pPr marL="857250" lvl="1" indent="-457200">
              <a:buFont typeface="Wingdings" panose="05000000000000000000" pitchFamily="2" charset="2"/>
              <a:buChar char="Ø"/>
            </a:pPr>
            <a:endParaRPr lang="en-US" b="1" dirty="0" smtClean="0">
              <a:latin typeface="Book Antiqua" panose="02040602050305030304" pitchFamily="18" charset="0"/>
            </a:endParaRPr>
          </a:p>
          <a:p>
            <a:pPr marL="857250" lvl="1" indent="-457200">
              <a:buFont typeface="Wingdings" panose="05000000000000000000" pitchFamily="2" charset="2"/>
              <a:buChar char="Ø"/>
            </a:pPr>
            <a:r>
              <a:rPr lang="en-US" b="1" dirty="0" smtClean="0">
                <a:latin typeface="Book Antiqua" panose="02040602050305030304" pitchFamily="18" charset="0"/>
              </a:rPr>
              <a:t>Medium </a:t>
            </a:r>
            <a:r>
              <a:rPr lang="en-US" b="1" dirty="0">
                <a:latin typeface="Book Antiqua" panose="02040602050305030304" pitchFamily="18" charset="0"/>
              </a:rPr>
              <a:t>Sized Company (MSC)</a:t>
            </a:r>
            <a:endParaRPr lang="en-AU" dirty="0">
              <a:latin typeface="Book Antiqua" panose="02040602050305030304" pitchFamily="18" charset="0"/>
            </a:endParaRPr>
          </a:p>
          <a:p>
            <a:pPr marL="857250" lvl="1" indent="-457200">
              <a:buFont typeface="Wingdings" panose="05000000000000000000" pitchFamily="2" charset="2"/>
              <a:buChar char="Ø"/>
            </a:pPr>
            <a:endParaRPr lang="en-US" b="1" dirty="0" smtClean="0">
              <a:latin typeface="Book Antiqua" panose="02040602050305030304" pitchFamily="18" charset="0"/>
            </a:endParaRPr>
          </a:p>
          <a:p>
            <a:pPr marL="857250" lvl="1" indent="-457200">
              <a:buFont typeface="Wingdings" panose="05000000000000000000" pitchFamily="2" charset="2"/>
              <a:buChar char="Ø"/>
            </a:pPr>
            <a:r>
              <a:rPr lang="en-US" b="1" dirty="0" smtClean="0">
                <a:latin typeface="Book Antiqua" panose="02040602050305030304" pitchFamily="18" charset="0"/>
              </a:rPr>
              <a:t>Public </a:t>
            </a:r>
            <a:r>
              <a:rPr lang="en-US" b="1" dirty="0">
                <a:latin typeface="Book Antiqua" panose="02040602050305030304" pitchFamily="18" charset="0"/>
              </a:rPr>
              <a:t>Interest &amp; Large Sized Company (PI&amp;LSC</a:t>
            </a:r>
            <a:r>
              <a:rPr lang="en-US" b="1" dirty="0" smtClean="0">
                <a:latin typeface="Book Antiqua" panose="02040602050305030304" pitchFamily="18" charset="0"/>
              </a:rPr>
              <a:t>)</a:t>
            </a:r>
          </a:p>
        </p:txBody>
      </p:sp>
      <p:sp>
        <p:nvSpPr>
          <p:cNvPr id="4" name="Content Placeholder 2"/>
          <p:cNvSpPr txBox="1">
            <a:spLocks/>
          </p:cNvSpPr>
          <p:nvPr/>
        </p:nvSpPr>
        <p:spPr>
          <a:xfrm>
            <a:off x="444500" y="30480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endParaRPr lang="en-US" dirty="0" smtClean="0"/>
          </a:p>
          <a:p>
            <a:pPr marL="0" indent="0">
              <a:buNone/>
            </a:pPr>
            <a:endParaRPr lang="en-US" dirty="0" smtClean="0"/>
          </a:p>
          <a:p>
            <a:endParaRPr lang="en-US" dirty="0" smtClean="0"/>
          </a:p>
          <a:p>
            <a:endParaRPr lang="en-US" dirty="0" smtClean="0"/>
          </a:p>
        </p:txBody>
      </p:sp>
      <p:sp>
        <p:nvSpPr>
          <p:cNvPr id="2" name="Rectangle 1"/>
          <p:cNvSpPr/>
          <p:nvPr/>
        </p:nvSpPr>
        <p:spPr>
          <a:xfrm>
            <a:off x="1219200" y="4724399"/>
            <a:ext cx="5638800" cy="400110"/>
          </a:xfrm>
          <a:prstGeom prst="rect">
            <a:avLst/>
          </a:prstGeom>
        </p:spPr>
        <p:txBody>
          <a:bodyPr wrap="square">
            <a:spAutoFit/>
          </a:bodyPr>
          <a:lstStyle/>
          <a:p>
            <a:pPr marL="285750" indent="-285750">
              <a:buFont typeface="Arial" panose="020B0604020202020204" pitchFamily="34" charset="0"/>
              <a:buChar char="•"/>
            </a:pPr>
            <a:endParaRPr lang="en-AU" sz="2000" dirty="0"/>
          </a:p>
        </p:txBody>
      </p:sp>
      <p:sp>
        <p:nvSpPr>
          <p:cNvPr id="6" name="Slide Number Placeholder 5"/>
          <p:cNvSpPr>
            <a:spLocks noGrp="1"/>
          </p:cNvSpPr>
          <p:nvPr>
            <p:ph type="sldNum" sz="quarter" idx="12"/>
          </p:nvPr>
        </p:nvSpPr>
        <p:spPr/>
        <p:txBody>
          <a:bodyPr/>
          <a:lstStyle/>
          <a:p>
            <a:fld id="{2F270E2E-0E7F-4F8B-A26C-98CE2F063FA9}" type="slidenum">
              <a:rPr lang="en-US" smtClean="0"/>
              <a:t>37</a:t>
            </a:fld>
            <a:endParaRPr lang="en-US"/>
          </a:p>
        </p:txBody>
      </p:sp>
    </p:spTree>
    <p:extLst>
      <p:ext uri="{BB962C8B-B14F-4D97-AF65-F5344CB8AC3E}">
        <p14:creationId xmlns:p14="http://schemas.microsoft.com/office/powerpoint/2010/main" val="3077390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381000"/>
            <a:ext cx="7696200" cy="41148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DIRECTORS’ </a:t>
            </a:r>
            <a:r>
              <a:rPr lang="en-US" sz="2000" b="1" dirty="0" smtClean="0">
                <a:solidFill>
                  <a:srgbClr val="00B050"/>
                </a:solidFill>
                <a:latin typeface="Book Antiqua" panose="02040602050305030304" pitchFamily="18" charset="0"/>
                <a:ea typeface="+mj-ea"/>
                <a:cs typeface="+mj-cs"/>
              </a:rPr>
              <a:t>REPORT</a:t>
            </a:r>
          </a:p>
          <a:p>
            <a:pPr marL="0" indent="0" algn="ctr">
              <a:spcBef>
                <a:spcPct val="0"/>
              </a:spcBef>
              <a:buNone/>
            </a:pPr>
            <a:r>
              <a:rPr lang="en-US" sz="2400" dirty="0">
                <a:solidFill>
                  <a:srgbClr val="FF0000"/>
                </a:solidFill>
                <a:latin typeface="Book Antiqua" panose="02040602050305030304" pitchFamily="18" charset="0"/>
              </a:rPr>
              <a:t>( Section 226) </a:t>
            </a:r>
          </a:p>
          <a:p>
            <a:pPr lvl="0"/>
            <a:endParaRPr lang="en-US" sz="2400" dirty="0" smtClean="0">
              <a:latin typeface="Book Antiqua" panose="02040602050305030304" pitchFamily="18" charset="0"/>
            </a:endParaRPr>
          </a:p>
          <a:p>
            <a:pPr lvl="0"/>
            <a:r>
              <a:rPr lang="en-US" sz="2400" dirty="0" smtClean="0">
                <a:latin typeface="Book Antiqua" panose="02040602050305030304" pitchFamily="18" charset="0"/>
              </a:rPr>
              <a:t>Exemption </a:t>
            </a:r>
            <a:r>
              <a:rPr lang="en-US" sz="2400" dirty="0">
                <a:latin typeface="Book Antiqua" panose="02040602050305030304" pitchFamily="18" charset="0"/>
              </a:rPr>
              <a:t>to the </a:t>
            </a:r>
            <a:r>
              <a:rPr lang="en-US" sz="2400" dirty="0" smtClean="0">
                <a:latin typeface="Book Antiqua" panose="02040602050305030304" pitchFamily="18" charset="0"/>
              </a:rPr>
              <a:t>private companies - capital up to Rs.3 million</a:t>
            </a:r>
            <a:endParaRPr lang="en-AU" sz="2400" dirty="0">
              <a:latin typeface="Book Antiqua" panose="02040602050305030304" pitchFamily="18" charset="0"/>
            </a:endParaRPr>
          </a:p>
          <a:p>
            <a:pPr lvl="0" algn="just"/>
            <a:endParaRPr lang="en-US" sz="2400" dirty="0" smtClean="0">
              <a:latin typeface="Book Antiqua" panose="02040602050305030304" pitchFamily="18" charset="0"/>
            </a:endParaRPr>
          </a:p>
          <a:p>
            <a:pPr lvl="0" algn="just"/>
            <a:r>
              <a:rPr lang="en-US" sz="2400" dirty="0" smtClean="0">
                <a:latin typeface="Book Antiqua" panose="02040602050305030304" pitchFamily="18" charset="0"/>
              </a:rPr>
              <a:t>A </a:t>
            </a:r>
            <a:r>
              <a:rPr lang="en-US" sz="2400" dirty="0">
                <a:latin typeface="Book Antiqua" panose="02040602050305030304" pitchFamily="18" charset="0"/>
              </a:rPr>
              <a:t>listed company to provide additional information in the directors’ report having impact on the future performance and on environment. And action taken for CSR etc</a:t>
            </a:r>
            <a:r>
              <a:rPr lang="en-US" sz="2400" dirty="0" smtClean="0">
                <a:latin typeface="Book Antiqua" panose="02040602050305030304" pitchFamily="18" charset="0"/>
              </a:rPr>
              <a:t>. </a:t>
            </a:r>
            <a:r>
              <a:rPr lang="en-US" sz="2400" dirty="0" smtClean="0">
                <a:solidFill>
                  <a:srgbClr val="FF0000"/>
                </a:solidFill>
                <a:latin typeface="Book Antiqua" panose="02040602050305030304" pitchFamily="18" charset="0"/>
              </a:rPr>
              <a:t>[section 227(3)]</a:t>
            </a:r>
            <a:endParaRPr lang="en-AU" sz="2400" dirty="0">
              <a:latin typeface="Book Antiqua" panose="02040602050305030304" pitchFamily="18" charset="0"/>
            </a:endParaRPr>
          </a:p>
          <a:p>
            <a:pPr marL="0" indent="0">
              <a:buNone/>
            </a:pPr>
            <a:endParaRPr lang="en-AU" sz="2200" dirty="0">
              <a:latin typeface="Book Antiqua" panose="02040602050305030304" pitchFamily="18" charset="0"/>
            </a:endParaRPr>
          </a:p>
          <a:p>
            <a:pPr marL="0" indent="0">
              <a:buNone/>
            </a:pPr>
            <a:endParaRPr lang="en-AU" sz="2400" dirty="0">
              <a:latin typeface="Book Antiqua" panose="02040602050305030304" pitchFamily="18" charset="0"/>
            </a:endParaRPr>
          </a:p>
          <a:p>
            <a:pPr marL="457200" lvl="1" indent="0">
              <a:buNone/>
            </a:pPr>
            <a:endParaRPr lang="en-US" sz="22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38</a:t>
            </a:fld>
            <a:endParaRPr lang="en-US"/>
          </a:p>
        </p:txBody>
      </p:sp>
    </p:spTree>
    <p:extLst>
      <p:ext uri="{BB962C8B-B14F-4D97-AF65-F5344CB8AC3E}">
        <p14:creationId xmlns:p14="http://schemas.microsoft.com/office/powerpoint/2010/main" val="884524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685800" y="76200"/>
            <a:ext cx="7620000" cy="6248400"/>
          </a:xfrm>
        </p:spPr>
        <p:txBody>
          <a:bodyPr>
            <a:noAutofit/>
          </a:bodyPr>
          <a:lstStyle/>
          <a:p>
            <a:pPr marL="0" indent="0" algn="ctr">
              <a:spcBef>
                <a:spcPct val="0"/>
              </a:spcBef>
              <a:buNone/>
            </a:pPr>
            <a:r>
              <a:rPr lang="en-US" sz="2000" b="1" dirty="0" smtClean="0">
                <a:solidFill>
                  <a:srgbClr val="00B050"/>
                </a:solidFill>
                <a:latin typeface="Book Antiqua" panose="02040602050305030304" pitchFamily="18" charset="0"/>
                <a:ea typeface="+mj-ea"/>
                <a:cs typeface="+mj-cs"/>
              </a:rPr>
              <a:t>AUDIT</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(Section 246, 247, 248) </a:t>
            </a:r>
            <a:endParaRPr lang="en-AU" sz="2000" b="1" dirty="0">
              <a:solidFill>
                <a:srgbClr val="C00000"/>
              </a:solidFill>
              <a:latin typeface="Book Antiqua" panose="02040602050305030304" pitchFamily="18" charset="0"/>
              <a:ea typeface="+mj-ea"/>
              <a:cs typeface="+mj-cs"/>
            </a:endParaRPr>
          </a:p>
          <a:p>
            <a:pPr lvl="0"/>
            <a:endParaRPr lang="en-US" sz="1200" dirty="0" smtClean="0">
              <a:latin typeface="Book Antiqua" panose="02040602050305030304" pitchFamily="18" charset="0"/>
            </a:endParaRPr>
          </a:p>
          <a:p>
            <a:pPr lvl="0"/>
            <a:r>
              <a:rPr lang="en-US" sz="1800" dirty="0" smtClean="0">
                <a:latin typeface="Book Antiqua" panose="02040602050305030304" pitchFamily="18" charset="0"/>
              </a:rPr>
              <a:t>Time frame for appointment of first auditor increased to 90 days</a:t>
            </a:r>
          </a:p>
          <a:p>
            <a:pPr lvl="0"/>
            <a:endParaRPr lang="en-US" sz="1800" dirty="0" smtClean="0">
              <a:latin typeface="Book Antiqua" panose="02040602050305030304" pitchFamily="18" charset="0"/>
            </a:endParaRPr>
          </a:p>
          <a:p>
            <a:pPr lvl="0"/>
            <a:r>
              <a:rPr lang="en-US" sz="1800" dirty="0" smtClean="0">
                <a:latin typeface="Book Antiqua" panose="02040602050305030304" pitchFamily="18" charset="0"/>
              </a:rPr>
              <a:t>No </a:t>
            </a:r>
            <a:r>
              <a:rPr lang="en-US" sz="1800" dirty="0">
                <a:latin typeface="Book Antiqua" panose="02040602050305030304" pitchFamily="18" charset="0"/>
              </a:rPr>
              <a:t>audit requirement for a private company having capital </a:t>
            </a:r>
            <a:r>
              <a:rPr lang="en-US" sz="1800" dirty="0" smtClean="0">
                <a:latin typeface="Book Antiqua" panose="02040602050305030304" pitchFamily="18" charset="0"/>
              </a:rPr>
              <a:t>up to  Rs.1.0 M</a:t>
            </a:r>
            <a:endParaRPr lang="en-US" sz="1800" dirty="0">
              <a:latin typeface="Book Antiqua" panose="02040602050305030304" pitchFamily="18" charset="0"/>
            </a:endParaRPr>
          </a:p>
          <a:p>
            <a:pPr lvl="0"/>
            <a:endParaRPr lang="en-US" sz="1800" dirty="0" smtClean="0">
              <a:latin typeface="Book Antiqua" panose="02040602050305030304" pitchFamily="18" charset="0"/>
            </a:endParaRPr>
          </a:p>
          <a:p>
            <a:pPr lvl="0"/>
            <a:r>
              <a:rPr lang="en-US" sz="1800" dirty="0" smtClean="0">
                <a:latin typeface="Book Antiqua" panose="02040602050305030304" pitchFamily="18" charset="0"/>
              </a:rPr>
              <a:t>Qualification </a:t>
            </a:r>
            <a:r>
              <a:rPr lang="en-US" sz="1800" dirty="0">
                <a:latin typeface="Book Antiqua" panose="02040602050305030304" pitchFamily="18" charset="0"/>
              </a:rPr>
              <a:t>– CA / ICMA – for private company having capital between </a:t>
            </a:r>
            <a:r>
              <a:rPr lang="en-US" sz="1800" dirty="0" err="1">
                <a:latin typeface="Book Antiqua" panose="02040602050305030304" pitchFamily="18" charset="0"/>
              </a:rPr>
              <a:t>Rs</a:t>
            </a:r>
            <a:r>
              <a:rPr lang="en-US" sz="1800" dirty="0">
                <a:latin typeface="Book Antiqua" panose="02040602050305030304" pitchFamily="18" charset="0"/>
              </a:rPr>
              <a:t>. </a:t>
            </a:r>
            <a:r>
              <a:rPr lang="en-US" sz="1800" dirty="0" smtClean="0">
                <a:latin typeface="Book Antiqua" panose="02040602050305030304" pitchFamily="18" charset="0"/>
              </a:rPr>
              <a:t>1.0 M </a:t>
            </a:r>
            <a:r>
              <a:rPr lang="en-US" sz="1800" dirty="0">
                <a:latin typeface="Book Antiqua" panose="02040602050305030304" pitchFamily="18" charset="0"/>
              </a:rPr>
              <a:t>to </a:t>
            </a:r>
            <a:r>
              <a:rPr lang="en-US" sz="1800" dirty="0" smtClean="0">
                <a:latin typeface="Book Antiqua" panose="02040602050305030304" pitchFamily="18" charset="0"/>
              </a:rPr>
              <a:t>3.0 M</a:t>
            </a:r>
            <a:endParaRPr lang="en-US" sz="1800" dirty="0">
              <a:latin typeface="Book Antiqua" panose="02040602050305030304" pitchFamily="18" charset="0"/>
            </a:endParaRPr>
          </a:p>
          <a:p>
            <a:endParaRPr lang="en-US" sz="1000" dirty="0" smtClean="0">
              <a:latin typeface="Book Antiqua" panose="02040602050305030304" pitchFamily="18" charset="0"/>
            </a:endParaRPr>
          </a:p>
          <a:p>
            <a:pPr marL="1368425" indent="-911225">
              <a:buNone/>
            </a:pPr>
            <a:r>
              <a:rPr lang="en-US" sz="1800" b="1" dirty="0">
                <a:latin typeface="Book Antiqua" panose="02040602050305030304" pitchFamily="18" charset="0"/>
              </a:rPr>
              <a:t>Impact: </a:t>
            </a:r>
            <a:r>
              <a:rPr lang="en-US" sz="1800" b="1" dirty="0" smtClean="0">
                <a:latin typeface="Book Antiqua" panose="02040602050305030304" pitchFamily="18" charset="0"/>
              </a:rPr>
              <a:t>	</a:t>
            </a:r>
            <a:r>
              <a:rPr lang="en-US" sz="1800" dirty="0" smtClean="0">
                <a:latin typeface="Book Antiqua" panose="02040602050305030304" pitchFamily="18" charset="0"/>
              </a:rPr>
              <a:t>Minimum </a:t>
            </a:r>
            <a:r>
              <a:rPr lang="en-US" sz="1800" dirty="0">
                <a:latin typeface="Book Antiqua" panose="02040602050305030304" pitchFamily="18" charset="0"/>
              </a:rPr>
              <a:t>requirements for reducing cost of small </a:t>
            </a:r>
            <a:r>
              <a:rPr lang="en-US" sz="1800" dirty="0" smtClean="0">
                <a:latin typeface="Book Antiqua" panose="02040602050305030304" pitchFamily="18" charset="0"/>
              </a:rPr>
              <a:t>companies</a:t>
            </a:r>
          </a:p>
          <a:p>
            <a:pPr marL="0" indent="0">
              <a:buNone/>
            </a:pPr>
            <a:endParaRPr lang="en-US" sz="1000" dirty="0" smtClean="0">
              <a:latin typeface="Book Antiqua" panose="02040602050305030304" pitchFamily="18" charset="0"/>
            </a:endParaRPr>
          </a:p>
          <a:p>
            <a:r>
              <a:rPr lang="en-US" sz="1800" dirty="0" smtClean="0">
                <a:latin typeface="Book Antiqua" panose="02040602050305030304" pitchFamily="18" charset="0"/>
              </a:rPr>
              <a:t>Additional </a:t>
            </a:r>
            <a:r>
              <a:rPr lang="en-US" sz="1800" dirty="0">
                <a:latin typeface="Book Antiqua" panose="02040602050305030304" pitchFamily="18" charset="0"/>
              </a:rPr>
              <a:t>rights given to the auditors:</a:t>
            </a:r>
          </a:p>
          <a:p>
            <a:pPr lvl="1"/>
            <a:endParaRPr lang="en-US" sz="1000" dirty="0" smtClean="0">
              <a:latin typeface="Book Antiqua" panose="02040602050305030304" pitchFamily="18" charset="0"/>
            </a:endParaRPr>
          </a:p>
          <a:p>
            <a:pPr lvl="1"/>
            <a:r>
              <a:rPr lang="en-US" sz="1800" dirty="0" smtClean="0">
                <a:latin typeface="Book Antiqua" panose="02040602050305030304" pitchFamily="18" charset="0"/>
              </a:rPr>
              <a:t>requiring </a:t>
            </a:r>
            <a:r>
              <a:rPr lang="en-US" sz="1800" dirty="0">
                <a:latin typeface="Book Antiqua" panose="02040602050305030304" pitchFamily="18" charset="0"/>
              </a:rPr>
              <a:t>information from the employees of the company; and</a:t>
            </a:r>
          </a:p>
          <a:p>
            <a:pPr lvl="1"/>
            <a:r>
              <a:rPr lang="en-US" sz="1800" dirty="0" smtClean="0">
                <a:latin typeface="Book Antiqua" panose="02040602050305030304" pitchFamily="18" charset="0"/>
              </a:rPr>
              <a:t>access </a:t>
            </a:r>
            <a:r>
              <a:rPr lang="en-US" sz="1800" dirty="0">
                <a:latin typeface="Book Antiqua" panose="02040602050305030304" pitchFamily="18" charset="0"/>
              </a:rPr>
              <a:t>to the accounts of subsidiary companies and its </a:t>
            </a:r>
            <a:r>
              <a:rPr lang="en-US" sz="1800" dirty="0" smtClean="0">
                <a:latin typeface="Book Antiqua" panose="02040602050305030304" pitchFamily="18" charset="0"/>
              </a:rPr>
              <a:t>employees</a:t>
            </a:r>
          </a:p>
          <a:p>
            <a:pPr marL="0" lvl="0" indent="0">
              <a:buNone/>
            </a:pPr>
            <a:endParaRPr lang="en-US" sz="1000" dirty="0" smtClean="0">
              <a:solidFill>
                <a:srgbClr val="C00000"/>
              </a:solidFill>
              <a:latin typeface="Book Antiqua" panose="02040602050305030304" pitchFamily="18" charset="0"/>
            </a:endParaRPr>
          </a:p>
          <a:p>
            <a:pPr marL="0" indent="0">
              <a:buNone/>
            </a:pPr>
            <a:r>
              <a:rPr lang="en-US" sz="1800" b="1" dirty="0" smtClean="0">
                <a:solidFill>
                  <a:srgbClr val="C00000"/>
                </a:solidFill>
                <a:latin typeface="Book Antiqua" panose="02040602050305030304" pitchFamily="18" charset="0"/>
              </a:rPr>
              <a:t>Cost </a:t>
            </a:r>
            <a:r>
              <a:rPr lang="en-US" sz="1800" b="1" dirty="0">
                <a:solidFill>
                  <a:srgbClr val="C00000"/>
                </a:solidFill>
                <a:latin typeface="Book Antiqua" panose="02040602050305030304" pitchFamily="18" charset="0"/>
              </a:rPr>
              <a:t>audit </a:t>
            </a:r>
            <a:r>
              <a:rPr lang="en-US" sz="1800" b="1" dirty="0" smtClean="0">
                <a:solidFill>
                  <a:srgbClr val="C00000"/>
                </a:solidFill>
                <a:latin typeface="Book Antiqua" panose="02040602050305030304" pitchFamily="18" charset="0"/>
              </a:rPr>
              <a:t>to be conducted </a:t>
            </a:r>
            <a:r>
              <a:rPr lang="en-US" sz="1800" dirty="0" smtClean="0">
                <a:solidFill>
                  <a:srgbClr val="C00000"/>
                </a:solidFill>
                <a:latin typeface="Book Antiqua" panose="02040602050305030304" pitchFamily="18" charset="0"/>
              </a:rPr>
              <a:t>on </a:t>
            </a:r>
            <a:r>
              <a:rPr lang="en-US" sz="1800" dirty="0">
                <a:solidFill>
                  <a:srgbClr val="C00000"/>
                </a:solidFill>
                <a:latin typeface="Book Antiqua" panose="02040602050305030304" pitchFamily="18" charset="0"/>
              </a:rPr>
              <a:t>the recommendation of </a:t>
            </a:r>
            <a:r>
              <a:rPr lang="en-US" sz="1800" dirty="0" smtClean="0">
                <a:solidFill>
                  <a:srgbClr val="C00000"/>
                </a:solidFill>
                <a:latin typeface="Book Antiqua" panose="02040602050305030304" pitchFamily="18" charset="0"/>
              </a:rPr>
              <a:t>relevant </a:t>
            </a:r>
            <a:r>
              <a:rPr lang="en-US" sz="1800" dirty="0">
                <a:solidFill>
                  <a:srgbClr val="C00000"/>
                </a:solidFill>
                <a:latin typeface="Book Antiqua" panose="02040602050305030304" pitchFamily="18" charset="0"/>
              </a:rPr>
              <a:t>regulatory </a:t>
            </a:r>
            <a:r>
              <a:rPr lang="en-US" sz="1800" dirty="0" smtClean="0">
                <a:solidFill>
                  <a:srgbClr val="C00000"/>
                </a:solidFill>
                <a:latin typeface="Book Antiqua" panose="02040602050305030304" pitchFamily="18" charset="0"/>
              </a:rPr>
              <a:t>authority</a:t>
            </a:r>
            <a:endParaRPr lang="en-AU" sz="1800" dirty="0">
              <a:latin typeface="Book Antiqua" panose="02040602050305030304" pitchFamily="18" charset="0"/>
            </a:endParaRPr>
          </a:p>
          <a:p>
            <a:pPr marL="0" indent="0">
              <a:buNone/>
            </a:pPr>
            <a:endParaRPr lang="en-AU" sz="2400" dirty="0">
              <a:latin typeface="Book Antiqua" panose="02040602050305030304" pitchFamily="18" charset="0"/>
            </a:endParaRPr>
          </a:p>
          <a:p>
            <a:pPr marL="457200" lvl="1" indent="0">
              <a:buNone/>
            </a:pPr>
            <a:endParaRPr lang="en-US" sz="22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39</a:t>
            </a:fld>
            <a:endParaRPr lang="en-US"/>
          </a:p>
        </p:txBody>
      </p:sp>
    </p:spTree>
    <p:extLst>
      <p:ext uri="{BB962C8B-B14F-4D97-AF65-F5344CB8AC3E}">
        <p14:creationId xmlns:p14="http://schemas.microsoft.com/office/powerpoint/2010/main" val="952772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533400" y="304800"/>
            <a:ext cx="8229600" cy="731838"/>
          </a:xfrm>
        </p:spPr>
        <p:txBody>
          <a:bodyPr>
            <a:normAutofit/>
          </a:bodyPr>
          <a:lstStyle/>
          <a:p>
            <a:pPr algn="l"/>
            <a:r>
              <a:rPr lang="en-US" sz="3000" b="1" dirty="0" smtClean="0">
                <a:solidFill>
                  <a:srgbClr val="00B050"/>
                </a:solidFill>
                <a:latin typeface="Book Antiqua" panose="02040602050305030304" pitchFamily="18" charset="0"/>
              </a:rPr>
              <a:t>LEGAL FRAMEWORK CONSULTED </a:t>
            </a:r>
            <a:endParaRPr lang="en-US" sz="3000"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762000" y="1143000"/>
            <a:ext cx="8229600" cy="5257800"/>
          </a:xfrm>
        </p:spPr>
        <p:txBody>
          <a:bodyPr>
            <a:noAutofit/>
          </a:bodyPr>
          <a:lstStyle/>
          <a:p>
            <a:pPr marL="0" indent="0">
              <a:buNone/>
            </a:pPr>
            <a:r>
              <a:rPr lang="en-US" sz="2000" b="1" dirty="0" smtClean="0">
                <a:latin typeface="Book Antiqua" panose="02040602050305030304" pitchFamily="18" charset="0"/>
              </a:rPr>
              <a:t>India</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Act, 2013</a:t>
            </a:r>
            <a:endParaRPr lang="en-AU" sz="2000" dirty="0">
              <a:latin typeface="Book Antiqua" panose="02040602050305030304" pitchFamily="18" charset="0"/>
            </a:endParaRPr>
          </a:p>
          <a:p>
            <a:pPr lvl="0"/>
            <a:r>
              <a:rPr lang="en-US" sz="2000" dirty="0">
                <a:latin typeface="Book Antiqua" panose="02040602050305030304" pitchFamily="18" charset="0"/>
              </a:rPr>
              <a:t>The Company Secretaries Act, 1980</a:t>
            </a:r>
            <a:endParaRPr lang="en-AU" sz="2000" dirty="0">
              <a:latin typeface="Book Antiqua" panose="02040602050305030304" pitchFamily="18" charset="0"/>
            </a:endParaRPr>
          </a:p>
          <a:p>
            <a:pPr lvl="0"/>
            <a:r>
              <a:rPr lang="en-US" sz="2000" dirty="0" smtClean="0">
                <a:latin typeface="Book Antiqua" panose="02040602050305030304" pitchFamily="18" charset="0"/>
              </a:rPr>
              <a:t>The  </a:t>
            </a:r>
            <a:r>
              <a:rPr lang="en-US" sz="2000" dirty="0">
                <a:latin typeface="Book Antiqua" panose="02040602050305030304" pitchFamily="18" charset="0"/>
              </a:rPr>
              <a:t>Partnership Act, 1932</a:t>
            </a:r>
            <a:endParaRPr lang="en-AU" sz="2000" dirty="0">
              <a:latin typeface="Book Antiqua" panose="02040602050305030304" pitchFamily="18" charset="0"/>
            </a:endParaRPr>
          </a:p>
          <a:p>
            <a:pPr lvl="0"/>
            <a:r>
              <a:rPr lang="en-US" sz="2000" dirty="0" smtClean="0">
                <a:latin typeface="Book Antiqua" panose="02040602050305030304" pitchFamily="18" charset="0"/>
              </a:rPr>
              <a:t>The Securities </a:t>
            </a:r>
            <a:r>
              <a:rPr lang="en-US" sz="2000" dirty="0">
                <a:latin typeface="Book Antiqua" panose="02040602050305030304" pitchFamily="18" charset="0"/>
              </a:rPr>
              <a:t>and Exchange Board of India Act, 1992</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(Appointment and Remuneration of Managerial personnel) Rules, 2014</a:t>
            </a:r>
            <a:endParaRPr lang="en-AU" sz="2000" dirty="0">
              <a:latin typeface="Book Antiqua" panose="02040602050305030304" pitchFamily="18" charset="0"/>
            </a:endParaRPr>
          </a:p>
          <a:p>
            <a:pPr lvl="0"/>
            <a:r>
              <a:rPr lang="en-US" sz="2000" dirty="0" smtClean="0">
                <a:latin typeface="Book Antiqua" panose="02040602050305030304" pitchFamily="18" charset="0"/>
              </a:rPr>
              <a:t>The Renewed </a:t>
            </a:r>
            <a:r>
              <a:rPr lang="en-US" sz="2000" dirty="0">
                <a:latin typeface="Book Antiqua" panose="02040602050305030304" pitchFamily="18" charset="0"/>
              </a:rPr>
              <a:t>Scheme for Certified Filing Centers</a:t>
            </a:r>
            <a:endParaRPr lang="en-AU" sz="2000" dirty="0">
              <a:latin typeface="Book Antiqua" panose="02040602050305030304" pitchFamily="18" charset="0"/>
            </a:endParaRPr>
          </a:p>
          <a:p>
            <a:pPr lvl="0"/>
            <a:r>
              <a:rPr lang="en-US" sz="2000" dirty="0">
                <a:latin typeface="Book Antiqua" panose="02040602050305030304" pitchFamily="18" charset="0"/>
              </a:rPr>
              <a:t>The Company Secretaries Act, 1980</a:t>
            </a: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pPr marL="0" indent="0">
              <a:buNone/>
            </a:pPr>
            <a:r>
              <a:rPr lang="en-US" sz="2000" b="1" dirty="0">
                <a:latin typeface="Book Antiqua" panose="02040602050305030304" pitchFamily="18" charset="0"/>
              </a:rPr>
              <a:t>United Kingdom</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Act, 2006</a:t>
            </a:r>
            <a:endParaRPr lang="en-AU" sz="2000" dirty="0">
              <a:latin typeface="Book Antiqua" panose="02040602050305030304" pitchFamily="18" charset="0"/>
            </a:endParaRPr>
          </a:p>
          <a:p>
            <a:pPr lvl="0"/>
            <a:r>
              <a:rPr lang="en-US" sz="2000" dirty="0" smtClean="0">
                <a:latin typeface="Book Antiqua" panose="02040602050305030304" pitchFamily="18" charset="0"/>
              </a:rPr>
              <a:t>The Insolvency </a:t>
            </a:r>
            <a:r>
              <a:rPr lang="en-US" sz="2000" dirty="0">
                <a:latin typeface="Book Antiqua" panose="02040602050305030304" pitchFamily="18" charset="0"/>
              </a:rPr>
              <a:t>Act, 1986</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Company </a:t>
            </a:r>
            <a:r>
              <a:rPr lang="en-US" sz="2000" dirty="0">
                <a:latin typeface="Book Antiqua" panose="02040602050305030304" pitchFamily="18" charset="0"/>
              </a:rPr>
              <a:t>Directors Disqualification Act, </a:t>
            </a:r>
            <a:r>
              <a:rPr lang="en-US" sz="2000" dirty="0" smtClean="0">
                <a:latin typeface="Book Antiqua" panose="02040602050305030304" pitchFamily="18" charset="0"/>
              </a:rPr>
              <a:t>1986</a:t>
            </a:r>
            <a:endParaRPr lang="en-AU" sz="20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4</a:t>
            </a:fld>
            <a:endParaRPr lang="en-US"/>
          </a:p>
        </p:txBody>
      </p:sp>
    </p:spTree>
    <p:extLst>
      <p:ext uri="{BB962C8B-B14F-4D97-AF65-F5344CB8AC3E}">
        <p14:creationId xmlns:p14="http://schemas.microsoft.com/office/powerpoint/2010/main" val="390523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762000" y="381000"/>
            <a:ext cx="7543800" cy="57150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QUARTERLY </a:t>
            </a:r>
            <a:r>
              <a:rPr lang="en-US" sz="2000" b="1" dirty="0" smtClean="0">
                <a:solidFill>
                  <a:srgbClr val="00B050"/>
                </a:solidFill>
                <a:latin typeface="Book Antiqua" panose="02040602050305030304" pitchFamily="18" charset="0"/>
                <a:ea typeface="+mj-ea"/>
                <a:cs typeface="+mj-cs"/>
              </a:rPr>
              <a:t>ACCOUNTS</a:t>
            </a:r>
          </a:p>
          <a:p>
            <a:pPr marL="0" indent="0" algn="ctr">
              <a:spcBef>
                <a:spcPct val="0"/>
              </a:spcBef>
              <a:buNone/>
            </a:pPr>
            <a:r>
              <a:rPr lang="en-US" sz="2000" b="1" dirty="0" smtClean="0">
                <a:solidFill>
                  <a:srgbClr val="FF0000"/>
                </a:solidFill>
                <a:latin typeface="Book Antiqua" panose="02040602050305030304" pitchFamily="18" charset="0"/>
                <a:ea typeface="+mj-ea"/>
                <a:cs typeface="+mj-cs"/>
              </a:rPr>
              <a:t>[</a:t>
            </a:r>
            <a:r>
              <a:rPr lang="en-US" sz="2000" b="1" dirty="0">
                <a:solidFill>
                  <a:srgbClr val="FF0000"/>
                </a:solidFill>
                <a:latin typeface="Book Antiqua" panose="02040602050305030304" pitchFamily="18" charset="0"/>
                <a:ea typeface="+mj-ea"/>
                <a:cs typeface="+mj-cs"/>
              </a:rPr>
              <a:t>S</a:t>
            </a:r>
            <a:r>
              <a:rPr lang="en-US" sz="2000" b="1" dirty="0" smtClean="0">
                <a:solidFill>
                  <a:srgbClr val="FF0000"/>
                </a:solidFill>
                <a:latin typeface="Book Antiqua" panose="02040602050305030304" pitchFamily="18" charset="0"/>
                <a:ea typeface="+mj-ea"/>
                <a:cs typeface="+mj-cs"/>
              </a:rPr>
              <a:t>ection 237]</a:t>
            </a:r>
            <a:endParaRPr lang="en-US" sz="2000" b="1" dirty="0">
              <a:solidFill>
                <a:srgbClr val="FF0000"/>
              </a:solidFill>
              <a:latin typeface="Book Antiqua" panose="02040602050305030304" pitchFamily="18" charset="0"/>
              <a:ea typeface="+mj-ea"/>
              <a:cs typeface="+mj-cs"/>
            </a:endParaRPr>
          </a:p>
          <a:p>
            <a:pPr marL="0" indent="0">
              <a:buNone/>
            </a:pPr>
            <a:endParaRPr lang="en-AU" sz="2000" b="1" dirty="0">
              <a:solidFill>
                <a:srgbClr val="00B050"/>
              </a:solidFill>
              <a:latin typeface="Book Antiqua" panose="02040602050305030304" pitchFamily="18" charset="0"/>
            </a:endParaRPr>
          </a:p>
          <a:p>
            <a:r>
              <a:rPr lang="en-US" sz="1800" dirty="0" smtClean="0">
                <a:latin typeface="Book Antiqua" panose="02040602050305030304" pitchFamily="18" charset="0"/>
              </a:rPr>
              <a:t>Extension </a:t>
            </a:r>
            <a:r>
              <a:rPr lang="en-US" sz="1800" dirty="0">
                <a:latin typeface="Book Antiqua" panose="02040602050305030304" pitchFamily="18" charset="0"/>
              </a:rPr>
              <a:t>up to 30 days in filing of first quarterly accounts of listed </a:t>
            </a:r>
            <a:r>
              <a:rPr lang="en-US" sz="1800" dirty="0" smtClean="0">
                <a:latin typeface="Book Antiqua" panose="02040602050305030304" pitchFamily="18" charset="0"/>
              </a:rPr>
              <a:t>companies allowed</a:t>
            </a:r>
          </a:p>
          <a:p>
            <a:endParaRPr lang="en-US" sz="1800" dirty="0">
              <a:latin typeface="Book Antiqua" panose="02040602050305030304" pitchFamily="18" charset="0"/>
            </a:endParaRPr>
          </a:p>
          <a:p>
            <a:r>
              <a:rPr lang="en-US" sz="1800" dirty="0" smtClean="0">
                <a:latin typeface="Book Antiqua" panose="02040602050305030304" pitchFamily="18" charset="0"/>
              </a:rPr>
              <a:t>Time period of 2 months given for the preparation of quarterly accounts of second quarter</a:t>
            </a:r>
          </a:p>
          <a:p>
            <a:endParaRPr lang="en-US" sz="1800" dirty="0">
              <a:latin typeface="Book Antiqua" panose="02040602050305030304" pitchFamily="18" charset="0"/>
            </a:endParaRPr>
          </a:p>
          <a:p>
            <a:r>
              <a:rPr lang="en-US" sz="1800" dirty="0" smtClean="0">
                <a:latin typeface="Book Antiqua" panose="02040602050305030304" pitchFamily="18" charset="0"/>
              </a:rPr>
              <a:t>Quarterly </a:t>
            </a:r>
            <a:r>
              <a:rPr lang="en-US" sz="1800" dirty="0">
                <a:latin typeface="Book Antiqua" panose="02040602050305030304" pitchFamily="18" charset="0"/>
              </a:rPr>
              <a:t>Financial Statements of listed companies only to be posted on the </a:t>
            </a:r>
            <a:r>
              <a:rPr lang="en-US" sz="1800" dirty="0" smtClean="0">
                <a:latin typeface="Book Antiqua" panose="02040602050305030304" pitchFamily="18" charset="0"/>
              </a:rPr>
              <a:t>website for such period as specified by the Commission and filed to SECP electronically</a:t>
            </a:r>
          </a:p>
          <a:p>
            <a:endParaRPr lang="en-US" sz="1800" dirty="0">
              <a:latin typeface="Book Antiqua" panose="02040602050305030304" pitchFamily="18" charset="0"/>
            </a:endParaRPr>
          </a:p>
          <a:p>
            <a:r>
              <a:rPr lang="en-US" sz="1800" dirty="0" smtClean="0">
                <a:latin typeface="Book Antiqua" panose="02040602050305030304" pitchFamily="18" charset="0"/>
              </a:rPr>
              <a:t>No need to send in physical form to the members</a:t>
            </a:r>
          </a:p>
          <a:p>
            <a:endParaRPr lang="en-US" sz="1800" dirty="0">
              <a:latin typeface="Book Antiqua" panose="02040602050305030304" pitchFamily="18" charset="0"/>
            </a:endParaRPr>
          </a:p>
          <a:p>
            <a:r>
              <a:rPr lang="en-US" sz="1800" dirty="0" smtClean="0">
                <a:latin typeface="Book Antiqua" panose="02040602050305030304" pitchFamily="18" charset="0"/>
              </a:rPr>
              <a:t>A </a:t>
            </a:r>
            <a:r>
              <a:rPr lang="en-US" sz="1800" dirty="0">
                <a:latin typeface="Book Antiqua" panose="02040602050305030304" pitchFamily="18" charset="0"/>
              </a:rPr>
              <a:t>copy of these statements </a:t>
            </a:r>
            <a:r>
              <a:rPr lang="en-US" sz="1800" dirty="0" smtClean="0">
                <a:latin typeface="Book Antiqua" panose="02040602050305030304" pitchFamily="18" charset="0"/>
              </a:rPr>
              <a:t>in paper form shall </a:t>
            </a:r>
            <a:r>
              <a:rPr lang="en-US" sz="1800" dirty="0">
                <a:latin typeface="Book Antiqua" panose="02040602050305030304" pitchFamily="18" charset="0"/>
              </a:rPr>
              <a:t>be dispatched </a:t>
            </a:r>
            <a:r>
              <a:rPr lang="en-US" sz="1800" dirty="0" smtClean="0">
                <a:latin typeface="Book Antiqua" panose="02040602050305030304" pitchFamily="18" charset="0"/>
              </a:rPr>
              <a:t>if </a:t>
            </a:r>
            <a:r>
              <a:rPr lang="en-US" sz="1800" dirty="0">
                <a:latin typeface="Book Antiqua" panose="02040602050305030304" pitchFamily="18" charset="0"/>
              </a:rPr>
              <a:t>so requested by any member without </a:t>
            </a:r>
            <a:r>
              <a:rPr lang="en-US" sz="1800" dirty="0" smtClean="0">
                <a:latin typeface="Book Antiqua" panose="02040602050305030304" pitchFamily="18" charset="0"/>
              </a:rPr>
              <a:t>fee</a:t>
            </a:r>
            <a:endParaRPr lang="en-US" sz="1800" dirty="0">
              <a:latin typeface="Book Antiqua" panose="02040602050305030304" pitchFamily="18" charset="0"/>
            </a:endParaRPr>
          </a:p>
          <a:p>
            <a:pPr marL="0" indent="0">
              <a:buNone/>
            </a:pP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pPr marL="457200" lvl="1" indent="0">
              <a:buNone/>
            </a:pPr>
            <a:endParaRPr lang="en-US" sz="20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40</a:t>
            </a:fld>
            <a:endParaRPr lang="en-US"/>
          </a:p>
        </p:txBody>
      </p:sp>
    </p:spTree>
    <p:extLst>
      <p:ext uri="{BB962C8B-B14F-4D97-AF65-F5344CB8AC3E}">
        <p14:creationId xmlns:p14="http://schemas.microsoft.com/office/powerpoint/2010/main" val="28075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457200"/>
            <a:ext cx="7619990" cy="6096000"/>
          </a:xfrm>
        </p:spPr>
        <p:txBody>
          <a:bodyPr>
            <a:normAutofit fontScale="70000" lnSpcReduction="20000"/>
          </a:bodyPr>
          <a:lstStyle/>
          <a:p>
            <a:pPr marL="0" indent="0" algn="ctr">
              <a:spcBef>
                <a:spcPct val="0"/>
              </a:spcBef>
              <a:buNone/>
            </a:pPr>
            <a:r>
              <a:rPr lang="en-US" sz="2900" b="1" dirty="0">
                <a:solidFill>
                  <a:srgbClr val="00B050"/>
                </a:solidFill>
                <a:latin typeface="Book Antiqua" panose="02040602050305030304" pitchFamily="18" charset="0"/>
                <a:ea typeface="+mj-ea"/>
                <a:cs typeface="+mj-cs"/>
              </a:rPr>
              <a:t>RESTRICTION ON NON-CASH </a:t>
            </a:r>
            <a:r>
              <a:rPr lang="en-US" sz="2900" b="1" dirty="0" smtClean="0">
                <a:solidFill>
                  <a:srgbClr val="00B050"/>
                </a:solidFill>
                <a:latin typeface="Book Antiqua" panose="02040602050305030304" pitchFamily="18" charset="0"/>
                <a:ea typeface="+mj-ea"/>
                <a:cs typeface="+mj-cs"/>
              </a:rPr>
              <a:t>TRANSACTIONS</a:t>
            </a:r>
          </a:p>
          <a:p>
            <a:pPr marL="0" indent="0" algn="ctr">
              <a:spcBef>
                <a:spcPct val="0"/>
              </a:spcBef>
              <a:buNone/>
            </a:pPr>
            <a:r>
              <a:rPr lang="en-US" sz="2900" b="1" dirty="0" smtClean="0">
                <a:solidFill>
                  <a:srgbClr val="00B050"/>
                </a:solidFill>
                <a:latin typeface="Book Antiqua" panose="02040602050305030304" pitchFamily="18" charset="0"/>
                <a:ea typeface="+mj-ea"/>
                <a:cs typeface="+mj-cs"/>
              </a:rPr>
              <a:t>INVOLVING DIRECTORS</a:t>
            </a:r>
          </a:p>
          <a:p>
            <a:pPr marL="0" indent="0" algn="ctr">
              <a:spcBef>
                <a:spcPct val="0"/>
              </a:spcBef>
              <a:buNone/>
            </a:pPr>
            <a:r>
              <a:rPr lang="en-US" sz="2900" b="1" dirty="0" smtClean="0">
                <a:solidFill>
                  <a:srgbClr val="FF0000"/>
                </a:solidFill>
                <a:latin typeface="Book Antiqua" panose="02040602050305030304" pitchFamily="18" charset="0"/>
                <a:ea typeface="+mj-ea"/>
                <a:cs typeface="+mj-cs"/>
              </a:rPr>
              <a:t>[Section 211]</a:t>
            </a:r>
            <a:endParaRPr lang="en-US" sz="2900" b="1" dirty="0">
              <a:solidFill>
                <a:srgbClr val="FF0000"/>
              </a:solidFill>
              <a:latin typeface="Book Antiqua" panose="02040602050305030304" pitchFamily="18" charset="0"/>
              <a:ea typeface="+mj-ea"/>
              <a:cs typeface="+mj-cs"/>
            </a:endParaRPr>
          </a:p>
          <a:p>
            <a:pPr marL="0" indent="0">
              <a:buNone/>
            </a:pPr>
            <a:endParaRPr lang="en-US" sz="1700" b="1" dirty="0">
              <a:solidFill>
                <a:srgbClr val="00B050"/>
              </a:solidFill>
              <a:latin typeface="Book Antiqua" panose="02040602050305030304" pitchFamily="18" charset="0"/>
            </a:endParaRPr>
          </a:p>
          <a:p>
            <a:pPr marL="0" indent="0">
              <a:buNone/>
            </a:pPr>
            <a:endParaRPr lang="en-US" sz="1500" dirty="0" smtClean="0">
              <a:latin typeface="Book Antiqua" panose="02040602050305030304" pitchFamily="18" charset="0"/>
            </a:endParaRPr>
          </a:p>
          <a:p>
            <a:pPr marL="914400">
              <a:buFont typeface="Wingdings" panose="05000000000000000000" pitchFamily="2" charset="2"/>
              <a:buChar char="Ø"/>
            </a:pPr>
            <a:r>
              <a:rPr lang="en-US" sz="2800" dirty="0" smtClean="0">
                <a:latin typeface="Book Antiqua" panose="02040602050305030304" pitchFamily="18" charset="0"/>
              </a:rPr>
              <a:t>a </a:t>
            </a:r>
            <a:r>
              <a:rPr lang="en-US" sz="2800" dirty="0">
                <a:latin typeface="Book Antiqua" panose="02040602050305030304" pitchFamily="18" charset="0"/>
              </a:rPr>
              <a:t>director of the company or </a:t>
            </a:r>
          </a:p>
          <a:p>
            <a:pPr marL="914400">
              <a:buFont typeface="Wingdings" panose="05000000000000000000" pitchFamily="2" charset="2"/>
              <a:buChar char="Ø"/>
            </a:pPr>
            <a:endParaRPr lang="en-US" sz="2800" dirty="0">
              <a:latin typeface="Book Antiqua" panose="02040602050305030304" pitchFamily="18" charset="0"/>
            </a:endParaRPr>
          </a:p>
          <a:p>
            <a:pPr marL="914400" lvl="0">
              <a:buFont typeface="Wingdings" panose="05000000000000000000" pitchFamily="2" charset="2"/>
              <a:buChar char="Ø"/>
            </a:pPr>
            <a:r>
              <a:rPr lang="en-US" sz="2800" dirty="0">
                <a:latin typeface="Book Antiqua" panose="02040602050305030304" pitchFamily="18" charset="0"/>
              </a:rPr>
              <a:t>its </a:t>
            </a:r>
            <a:r>
              <a:rPr lang="en-US" sz="2800" dirty="0" smtClean="0">
                <a:latin typeface="Book Antiqua" panose="02040602050305030304" pitchFamily="18" charset="0"/>
              </a:rPr>
              <a:t>holding </a:t>
            </a:r>
            <a:endParaRPr lang="en-US" sz="2800" dirty="0">
              <a:latin typeface="Book Antiqua" panose="02040602050305030304" pitchFamily="18" charset="0"/>
            </a:endParaRPr>
          </a:p>
          <a:p>
            <a:pPr marL="914400">
              <a:buFont typeface="Wingdings" panose="05000000000000000000" pitchFamily="2" charset="2"/>
              <a:buChar char="Ø"/>
            </a:pPr>
            <a:endParaRPr lang="en-US" sz="2800" dirty="0">
              <a:latin typeface="Book Antiqua" panose="02040602050305030304" pitchFamily="18" charset="0"/>
            </a:endParaRPr>
          </a:p>
          <a:p>
            <a:pPr marL="914400" lvl="0">
              <a:buFont typeface="Wingdings" panose="05000000000000000000" pitchFamily="2" charset="2"/>
              <a:buChar char="Ø"/>
            </a:pPr>
            <a:r>
              <a:rPr lang="en-US" sz="2800" dirty="0">
                <a:latin typeface="Book Antiqua" panose="02040602050305030304" pitchFamily="18" charset="0"/>
              </a:rPr>
              <a:t>subsidiary or </a:t>
            </a:r>
          </a:p>
          <a:p>
            <a:pPr marL="914400">
              <a:buFont typeface="Wingdings" panose="05000000000000000000" pitchFamily="2" charset="2"/>
              <a:buChar char="Ø"/>
            </a:pPr>
            <a:endParaRPr lang="en-US" sz="2800" dirty="0">
              <a:latin typeface="Book Antiqua" panose="02040602050305030304" pitchFamily="18" charset="0"/>
            </a:endParaRPr>
          </a:p>
          <a:p>
            <a:pPr marL="914400" lvl="0">
              <a:buFont typeface="Wingdings" panose="05000000000000000000" pitchFamily="2" charset="2"/>
              <a:buChar char="Ø"/>
            </a:pPr>
            <a:r>
              <a:rPr lang="en-US" sz="2800" dirty="0">
                <a:latin typeface="Book Antiqua" panose="02040602050305030304" pitchFamily="18" charset="0"/>
              </a:rPr>
              <a:t>associated company or </a:t>
            </a:r>
          </a:p>
          <a:p>
            <a:pPr marL="914400">
              <a:buFont typeface="Wingdings" panose="05000000000000000000" pitchFamily="2" charset="2"/>
              <a:buChar char="Ø"/>
            </a:pPr>
            <a:endParaRPr lang="en-US" sz="2800" dirty="0">
              <a:latin typeface="Book Antiqua" panose="02040602050305030304" pitchFamily="18" charset="0"/>
            </a:endParaRPr>
          </a:p>
          <a:p>
            <a:pPr marL="914400">
              <a:buFont typeface="Wingdings" panose="05000000000000000000" pitchFamily="2" charset="2"/>
              <a:buChar char="Ø"/>
            </a:pPr>
            <a:r>
              <a:rPr lang="en-US" sz="2800" dirty="0" smtClean="0">
                <a:latin typeface="Book Antiqua" panose="02040602050305030304" pitchFamily="18" charset="0"/>
              </a:rPr>
              <a:t>a </a:t>
            </a:r>
            <a:r>
              <a:rPr lang="en-US" sz="2800" dirty="0">
                <a:latin typeface="Book Antiqua" panose="02040602050305030304" pitchFamily="18" charset="0"/>
              </a:rPr>
              <a:t>person connected with him </a:t>
            </a:r>
          </a:p>
          <a:p>
            <a:pPr marL="0" indent="0">
              <a:buNone/>
            </a:pPr>
            <a:endParaRPr lang="en-US" sz="2800" dirty="0">
              <a:latin typeface="Book Antiqua" panose="02040602050305030304" pitchFamily="18" charset="0"/>
            </a:endParaRPr>
          </a:p>
          <a:p>
            <a:pPr marL="857250" lvl="1" indent="0">
              <a:buNone/>
            </a:pPr>
            <a:r>
              <a:rPr lang="en-US" dirty="0">
                <a:latin typeface="Book Antiqua" panose="02040602050305030304" pitchFamily="18" charset="0"/>
              </a:rPr>
              <a:t>n</a:t>
            </a:r>
            <a:r>
              <a:rPr lang="en-US" dirty="0" smtClean="0">
                <a:latin typeface="Book Antiqua" panose="02040602050305030304" pitchFamily="18" charset="0"/>
              </a:rPr>
              <a:t>ot allowed to acquire any </a:t>
            </a:r>
            <a:r>
              <a:rPr lang="en-US" dirty="0">
                <a:latin typeface="Book Antiqua" panose="02040602050305030304" pitchFamily="18" charset="0"/>
              </a:rPr>
              <a:t>assets </a:t>
            </a:r>
            <a:r>
              <a:rPr lang="en-US" dirty="0" smtClean="0">
                <a:latin typeface="Book Antiqua" panose="02040602050305030304" pitchFamily="18" charset="0"/>
              </a:rPr>
              <a:t>from </a:t>
            </a:r>
            <a:r>
              <a:rPr lang="en-US" dirty="0">
                <a:latin typeface="Book Antiqua" panose="02040602050305030304" pitchFamily="18" charset="0"/>
              </a:rPr>
              <a:t>the company and vice </a:t>
            </a:r>
            <a:r>
              <a:rPr lang="en-US" dirty="0" smtClean="0">
                <a:latin typeface="Book Antiqua" panose="02040602050305030304" pitchFamily="18" charset="0"/>
              </a:rPr>
              <a:t>versa for </a:t>
            </a:r>
            <a:r>
              <a:rPr lang="en-US" dirty="0">
                <a:latin typeface="Book Antiqua" panose="02040602050305030304" pitchFamily="18" charset="0"/>
              </a:rPr>
              <a:t>consideration other than </a:t>
            </a:r>
            <a:r>
              <a:rPr lang="en-US" dirty="0" smtClean="0">
                <a:latin typeface="Book Antiqua" panose="02040602050305030304" pitchFamily="18" charset="0"/>
              </a:rPr>
              <a:t>cash without the </a:t>
            </a:r>
            <a:r>
              <a:rPr lang="en-US" dirty="0">
                <a:latin typeface="Book Antiqua" panose="02040602050305030304" pitchFamily="18" charset="0"/>
              </a:rPr>
              <a:t>approval of general </a:t>
            </a:r>
            <a:r>
              <a:rPr lang="en-US" dirty="0" smtClean="0">
                <a:latin typeface="Book Antiqua" panose="02040602050305030304" pitchFamily="18" charset="0"/>
              </a:rPr>
              <a:t>meeting</a:t>
            </a:r>
          </a:p>
          <a:p>
            <a:pPr marL="857250" lvl="1" indent="0">
              <a:buNone/>
            </a:pPr>
            <a:endParaRPr lang="en-US" b="1" dirty="0">
              <a:solidFill>
                <a:srgbClr val="00B050"/>
              </a:solidFill>
              <a:latin typeface="Book Antiqua" panose="02040602050305030304" pitchFamily="18" charset="0"/>
            </a:endParaRPr>
          </a:p>
          <a:p>
            <a:pPr marL="908050" lvl="1" indent="-336550">
              <a:buFont typeface="Wingdings" panose="05000000000000000000" pitchFamily="2" charset="2"/>
              <a:buChar char="Ø"/>
            </a:pPr>
            <a:r>
              <a:rPr lang="en-US" dirty="0" smtClean="0">
                <a:latin typeface="Book Antiqua" panose="02040602050305030304" pitchFamily="18" charset="0"/>
              </a:rPr>
              <a:t>all cash transactions only through banking channels </a:t>
            </a:r>
            <a:endParaRPr lang="en-US" dirty="0">
              <a:latin typeface="Book Antiqua" panose="02040602050305030304" pitchFamily="18" charset="0"/>
            </a:endParaRPr>
          </a:p>
          <a:p>
            <a:pPr marL="857250" lvl="1" indent="0">
              <a:buNone/>
            </a:pPr>
            <a:endParaRPr lang="en-US" b="1" dirty="0">
              <a:solidFill>
                <a:srgbClr val="00B05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41</a:t>
            </a:fld>
            <a:endParaRPr lang="en-US"/>
          </a:p>
        </p:txBody>
      </p:sp>
    </p:spTree>
    <p:extLst>
      <p:ext uri="{BB962C8B-B14F-4D97-AF65-F5344CB8AC3E}">
        <p14:creationId xmlns:p14="http://schemas.microsoft.com/office/powerpoint/2010/main" val="344989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457201"/>
            <a:ext cx="8229600" cy="5029199"/>
          </a:xfrm>
        </p:spPr>
        <p:txBody>
          <a:bodyPr>
            <a:normAutofit fontScale="85000" lnSpcReduction="20000"/>
          </a:bodyPr>
          <a:lstStyle/>
          <a:p>
            <a:pPr marL="0" indent="0" algn="ctr">
              <a:spcBef>
                <a:spcPct val="0"/>
              </a:spcBef>
              <a:buNone/>
            </a:pPr>
            <a:r>
              <a:rPr lang="en-GB" sz="2600" b="1" dirty="0" smtClean="0">
                <a:solidFill>
                  <a:srgbClr val="00B050"/>
                </a:solidFill>
                <a:latin typeface="Book Antiqua" panose="02040602050305030304" pitchFamily="18" charset="0"/>
              </a:rPr>
              <a:t>LIABILITY FOR UNDESIRED ACTIVITIES OF THE SHAREHOLDERS</a:t>
            </a:r>
          </a:p>
          <a:p>
            <a:pPr marL="0" indent="0" algn="ctr">
              <a:spcBef>
                <a:spcPct val="0"/>
              </a:spcBef>
              <a:buNone/>
            </a:pPr>
            <a:r>
              <a:rPr lang="en-US" sz="2900" b="1" dirty="0" smtClean="0">
                <a:solidFill>
                  <a:srgbClr val="FF0000"/>
                </a:solidFill>
                <a:latin typeface="Book Antiqua" panose="02040602050305030304" pitchFamily="18" charset="0"/>
                <a:ea typeface="+mj-ea"/>
                <a:cs typeface="+mj-cs"/>
              </a:rPr>
              <a:t>[Section 215]</a:t>
            </a:r>
            <a:endParaRPr lang="en-US" sz="2900" b="1" dirty="0">
              <a:solidFill>
                <a:srgbClr val="FF0000"/>
              </a:solidFill>
              <a:latin typeface="Book Antiqua" panose="02040602050305030304" pitchFamily="18" charset="0"/>
              <a:ea typeface="+mj-ea"/>
              <a:cs typeface="+mj-cs"/>
            </a:endParaRPr>
          </a:p>
          <a:p>
            <a:pPr marL="0" indent="0">
              <a:buNone/>
            </a:pPr>
            <a:endParaRPr lang="en-US" sz="2800" b="1" dirty="0">
              <a:solidFill>
                <a:srgbClr val="00B050"/>
              </a:solidFill>
              <a:latin typeface="Book Antiqua" panose="02040602050305030304" pitchFamily="18" charset="0"/>
            </a:endParaRPr>
          </a:p>
          <a:p>
            <a:pPr marL="0" indent="0">
              <a:buNone/>
            </a:pPr>
            <a:r>
              <a:rPr lang="en-US" sz="2400" dirty="0" smtClean="0">
                <a:latin typeface="Book Antiqua" panose="02040602050305030304" pitchFamily="18" charset="0"/>
              </a:rPr>
              <a:t>A</a:t>
            </a:r>
            <a:r>
              <a:rPr lang="en-US" sz="2400" dirty="0">
                <a:latin typeface="Book Antiqua" panose="02040602050305030304" pitchFamily="18" charset="0"/>
              </a:rPr>
              <a:t> member of a company shall </a:t>
            </a:r>
            <a:endParaRPr lang="en-US" sz="2400" dirty="0" smtClean="0">
              <a:latin typeface="Book Antiqua" panose="02040602050305030304" pitchFamily="18" charset="0"/>
            </a:endParaRPr>
          </a:p>
          <a:p>
            <a:pPr marL="0" indent="0">
              <a:buNone/>
            </a:pPr>
            <a:endParaRPr lang="en-US" sz="2400" dirty="0" smtClean="0">
              <a:latin typeface="Book Antiqua" panose="02040602050305030304" pitchFamily="18" charset="0"/>
            </a:endParaRPr>
          </a:p>
          <a:p>
            <a:pPr marL="914400"/>
            <a:r>
              <a:rPr lang="en-US" sz="2400" dirty="0" smtClean="0">
                <a:latin typeface="Book Antiqua" panose="02040602050305030304" pitchFamily="18" charset="0"/>
              </a:rPr>
              <a:t>act </a:t>
            </a:r>
            <a:r>
              <a:rPr lang="en-US" sz="2400" dirty="0">
                <a:latin typeface="Book Antiqua" panose="02040602050305030304" pitchFamily="18" charset="0"/>
              </a:rPr>
              <a:t>in good faith </a:t>
            </a:r>
            <a:endParaRPr lang="en-US" sz="2400" dirty="0" smtClean="0">
              <a:latin typeface="Book Antiqua" panose="02040602050305030304" pitchFamily="18" charset="0"/>
            </a:endParaRPr>
          </a:p>
          <a:p>
            <a:pPr marL="914400"/>
            <a:endParaRPr lang="en-US" sz="2400" dirty="0" smtClean="0">
              <a:latin typeface="Book Antiqua" panose="02040602050305030304" pitchFamily="18" charset="0"/>
            </a:endParaRPr>
          </a:p>
          <a:p>
            <a:pPr marL="914400"/>
            <a:r>
              <a:rPr lang="en-US" sz="2400" dirty="0" smtClean="0">
                <a:latin typeface="Book Antiqua" panose="02040602050305030304" pitchFamily="18" charset="0"/>
              </a:rPr>
              <a:t>not </a:t>
            </a:r>
            <a:r>
              <a:rPr lang="en-US" sz="2400" dirty="0">
                <a:latin typeface="Book Antiqua" panose="02040602050305030304" pitchFamily="18" charset="0"/>
              </a:rPr>
              <a:t>conduct themselves in a manner that is considered disruptive to proceedings of the </a:t>
            </a:r>
            <a:r>
              <a:rPr lang="en-US" sz="2400" dirty="0" smtClean="0">
                <a:latin typeface="Book Antiqua" panose="02040602050305030304" pitchFamily="18" charset="0"/>
              </a:rPr>
              <a:t>meeting</a:t>
            </a:r>
            <a:endParaRPr lang="en-US" sz="2400" dirty="0">
              <a:latin typeface="Book Antiqua" panose="02040602050305030304" pitchFamily="18" charset="0"/>
            </a:endParaRPr>
          </a:p>
          <a:p>
            <a:pPr marL="914400"/>
            <a:endParaRPr lang="en-US" sz="2400" dirty="0" smtClean="0">
              <a:latin typeface="Book Antiqua" panose="02040602050305030304" pitchFamily="18" charset="0"/>
            </a:endParaRPr>
          </a:p>
          <a:p>
            <a:pPr marL="914400"/>
            <a:r>
              <a:rPr lang="en-US" sz="2400" dirty="0" smtClean="0">
                <a:latin typeface="Book Antiqua" panose="02040602050305030304" pitchFamily="18" charset="0"/>
              </a:rPr>
              <a:t>not </a:t>
            </a:r>
            <a:r>
              <a:rPr lang="en-US" sz="2400" dirty="0">
                <a:latin typeface="Book Antiqua" panose="02040602050305030304" pitchFamily="18" charset="0"/>
              </a:rPr>
              <a:t>exert influence or approach the management directly for decisions which may lead to create hurdle in the smooth functioning of </a:t>
            </a:r>
            <a:r>
              <a:rPr lang="en-US" sz="2400" dirty="0" smtClean="0">
                <a:latin typeface="Book Antiqua" panose="02040602050305030304" pitchFamily="18" charset="0"/>
              </a:rPr>
              <a:t>management</a:t>
            </a:r>
            <a:endParaRPr lang="en-US" sz="2400" dirty="0">
              <a:latin typeface="Book Antiqua" panose="02040602050305030304" pitchFamily="18" charset="0"/>
            </a:endParaRPr>
          </a:p>
          <a:p>
            <a:pPr marL="914400"/>
            <a:endParaRPr lang="en-US" sz="2400" dirty="0">
              <a:latin typeface="Book Antiqua" panose="02040602050305030304" pitchFamily="18" charset="0"/>
            </a:endParaRPr>
          </a:p>
          <a:p>
            <a:pPr marL="914400"/>
            <a:r>
              <a:rPr lang="en-US" sz="2400" dirty="0">
                <a:latin typeface="Book Antiqua" panose="02040602050305030304" pitchFamily="18" charset="0"/>
              </a:rPr>
              <a:t>p</a:t>
            </a:r>
            <a:r>
              <a:rPr lang="en-US" sz="2400" dirty="0" smtClean="0">
                <a:latin typeface="Book Antiqua" panose="02040602050305030304" pitchFamily="18" charset="0"/>
              </a:rPr>
              <a:t>enal action for the violation</a:t>
            </a:r>
            <a:endParaRPr lang="en-US" sz="2400" dirty="0">
              <a:latin typeface="Book Antiqua" panose="02040602050305030304" pitchFamily="18" charset="0"/>
            </a:endParaRPr>
          </a:p>
          <a:p>
            <a:pPr marL="0" indent="0">
              <a:buNone/>
            </a:pPr>
            <a:endParaRPr lang="en-US" sz="2800" dirty="0" smtClean="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42</a:t>
            </a:fld>
            <a:endParaRPr lang="en-US"/>
          </a:p>
        </p:txBody>
      </p:sp>
    </p:spTree>
    <p:extLst>
      <p:ext uri="{BB962C8B-B14F-4D97-AF65-F5344CB8AC3E}">
        <p14:creationId xmlns:p14="http://schemas.microsoft.com/office/powerpoint/2010/main" val="3564146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381000"/>
            <a:ext cx="8229600" cy="5943600"/>
          </a:xfrm>
        </p:spPr>
        <p:txBody>
          <a:bodyPr>
            <a:normAutofit/>
          </a:bodyPr>
          <a:lstStyle/>
          <a:p>
            <a:pPr marL="0" lvl="0" indent="0" algn="ctr">
              <a:spcBef>
                <a:spcPct val="0"/>
              </a:spcBef>
              <a:buNone/>
            </a:pPr>
            <a:r>
              <a:rPr lang="en-US" sz="2200" b="1" dirty="0">
                <a:solidFill>
                  <a:srgbClr val="00B050"/>
                </a:solidFill>
                <a:latin typeface="Book Antiqua" panose="02040602050305030304" pitchFamily="18" charset="0"/>
                <a:ea typeface="+mj-ea"/>
                <a:cs typeface="+mj-cs"/>
              </a:rPr>
              <a:t>SERIOUS FRAUD INVESTIGATION</a:t>
            </a:r>
          </a:p>
          <a:p>
            <a:pPr marL="0" indent="0">
              <a:buNone/>
            </a:pPr>
            <a:r>
              <a:rPr lang="en-US" sz="2400" dirty="0" smtClean="0">
                <a:latin typeface="Book Antiqua" panose="02040602050305030304" pitchFamily="18" charset="0"/>
              </a:rPr>
              <a:t>			</a:t>
            </a:r>
            <a:r>
              <a:rPr lang="en-US" sz="2400" dirty="0" smtClean="0">
                <a:solidFill>
                  <a:srgbClr val="C00000"/>
                </a:solidFill>
                <a:latin typeface="Book Antiqua" panose="02040602050305030304" pitchFamily="18" charset="0"/>
              </a:rPr>
              <a:t>( Section 258 ) </a:t>
            </a:r>
            <a:endParaRPr lang="en-US" sz="2400" dirty="0">
              <a:solidFill>
                <a:srgbClr val="C00000"/>
              </a:solidFill>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Investigation in cases which are of serious nature and has impact on the public at </a:t>
            </a:r>
            <a:r>
              <a:rPr lang="en-US" sz="2400" dirty="0" smtClean="0">
                <a:latin typeface="Book Antiqua" panose="02040602050305030304" pitchFamily="18" charset="0"/>
              </a:rPr>
              <a:t>large- joint investigation team to be headed by SECP- members includes FIA, NAB etc.</a:t>
            </a:r>
            <a:endParaRPr lang="en-US" sz="2400" dirty="0">
              <a:latin typeface="Book Antiqua" panose="02040602050305030304" pitchFamily="18" charset="0"/>
            </a:endParaRPr>
          </a:p>
          <a:p>
            <a:pPr>
              <a:buFont typeface="Wingdings" panose="05000000000000000000" pitchFamily="2" charset="2"/>
              <a:buChar char="Ø"/>
            </a:pPr>
            <a:endParaRPr lang="en-US" sz="2400" dirty="0">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to be ordered by the Commission in particular circumstances. </a:t>
            </a:r>
          </a:p>
          <a:p>
            <a:pPr marL="0" indent="0">
              <a:buNone/>
            </a:pPr>
            <a:endParaRPr lang="en-US" sz="2400" dirty="0">
              <a:latin typeface="Book Antiqua" panose="02040602050305030304" pitchFamily="18" charset="0"/>
            </a:endParaRPr>
          </a:p>
          <a:p>
            <a:pPr marL="0" lvl="0" indent="0" algn="ctr">
              <a:spcBef>
                <a:spcPct val="0"/>
              </a:spcBef>
              <a:buNone/>
            </a:pPr>
            <a:r>
              <a:rPr lang="en-US" sz="2200" b="1" dirty="0">
                <a:solidFill>
                  <a:srgbClr val="00B050"/>
                </a:solidFill>
                <a:latin typeface="Book Antiqua" panose="02040602050305030304" pitchFamily="18" charset="0"/>
                <a:ea typeface="+mj-ea"/>
                <a:cs typeface="+mj-cs"/>
              </a:rPr>
              <a:t>UNIFORMITY IN THRESHOLD FOR LEGAL </a:t>
            </a:r>
            <a:r>
              <a:rPr lang="en-US" sz="2200" b="1" dirty="0" smtClean="0">
                <a:solidFill>
                  <a:srgbClr val="00B050"/>
                </a:solidFill>
                <a:latin typeface="Book Antiqua" panose="02040602050305030304" pitchFamily="18" charset="0"/>
                <a:ea typeface="+mj-ea"/>
                <a:cs typeface="+mj-cs"/>
              </a:rPr>
              <a:t>ACTION</a:t>
            </a:r>
          </a:p>
          <a:p>
            <a:pPr marL="0" lvl="0" indent="0" algn="ctr">
              <a:spcBef>
                <a:spcPct val="0"/>
              </a:spcBef>
              <a:buNone/>
            </a:pPr>
            <a:r>
              <a:rPr lang="en-US" sz="2200" b="1" dirty="0" smtClean="0">
                <a:solidFill>
                  <a:srgbClr val="C00000"/>
                </a:solidFill>
                <a:latin typeface="Book Antiqua" panose="02040602050305030304" pitchFamily="18" charset="0"/>
                <a:ea typeface="+mj-ea"/>
                <a:cs typeface="+mj-cs"/>
              </a:rPr>
              <a:t>( Section 286) </a:t>
            </a:r>
            <a:endParaRPr lang="en-US" sz="2800" dirty="0">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A uniform threshold of 10% of the voting rights for filing of applications or taking legal actions against the company by the shareholders</a:t>
            </a:r>
          </a:p>
          <a:p>
            <a:pPr marL="0" indent="0">
              <a:buNone/>
            </a:pPr>
            <a:endParaRPr lang="en-US" sz="2800" b="1" dirty="0">
              <a:solidFill>
                <a:srgbClr val="00B05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43</a:t>
            </a:fld>
            <a:endParaRPr lang="en-US"/>
          </a:p>
        </p:txBody>
      </p:sp>
    </p:spTree>
    <p:extLst>
      <p:ext uri="{BB962C8B-B14F-4D97-AF65-F5344CB8AC3E}">
        <p14:creationId xmlns:p14="http://schemas.microsoft.com/office/powerpoint/2010/main" val="1123977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381000"/>
            <a:ext cx="8229600" cy="5943600"/>
          </a:xfrm>
        </p:spPr>
        <p:txBody>
          <a:bodyPr>
            <a:normAutofit fontScale="85000" lnSpcReduction="10000"/>
          </a:bodyPr>
          <a:lstStyle/>
          <a:p>
            <a:pPr marL="0" indent="0" algn="ctr">
              <a:spcBef>
                <a:spcPct val="0"/>
              </a:spcBef>
              <a:buNone/>
            </a:pPr>
            <a:r>
              <a:rPr lang="en-US" sz="2400" b="1" dirty="0">
                <a:solidFill>
                  <a:srgbClr val="00B050"/>
                </a:solidFill>
                <a:latin typeface="Book Antiqua" panose="02040602050305030304" pitchFamily="18" charset="0"/>
                <a:ea typeface="+mj-ea"/>
                <a:cs typeface="+mj-cs"/>
              </a:rPr>
              <a:t>EXEMPTION FROM FILING OF ANNUAL </a:t>
            </a:r>
            <a:r>
              <a:rPr lang="en-US" sz="2400" b="1" dirty="0" smtClean="0">
                <a:solidFill>
                  <a:srgbClr val="00B050"/>
                </a:solidFill>
                <a:latin typeface="Book Antiqua" panose="02040602050305030304" pitchFamily="18" charset="0"/>
                <a:ea typeface="+mj-ea"/>
                <a:cs typeface="+mj-cs"/>
              </a:rPr>
              <a:t>RETURN</a:t>
            </a:r>
          </a:p>
          <a:p>
            <a:pPr marL="0" indent="0" algn="ctr">
              <a:buNone/>
            </a:pPr>
            <a:r>
              <a:rPr lang="en-US" sz="2400" b="1" dirty="0" smtClean="0">
                <a:solidFill>
                  <a:srgbClr val="FF0000"/>
                </a:solidFill>
                <a:latin typeface="Book Antiqua" panose="02040602050305030304" pitchFamily="18" charset="0"/>
              </a:rPr>
              <a:t>[Section 130(5)]</a:t>
            </a:r>
          </a:p>
          <a:p>
            <a:pPr marL="0" indent="0" algn="ctr">
              <a:buNone/>
            </a:pPr>
            <a:endParaRPr lang="en-US" sz="2200" b="1" dirty="0" smtClean="0">
              <a:solidFill>
                <a:srgbClr val="FF0000"/>
              </a:solidFill>
              <a:latin typeface="Book Antiqua" panose="02040602050305030304" pitchFamily="18" charset="0"/>
            </a:endParaRPr>
          </a:p>
          <a:p>
            <a:pPr algn="just"/>
            <a:r>
              <a:rPr lang="en-US" sz="2400" dirty="0" smtClean="0">
                <a:latin typeface="Book Antiqua" panose="02040602050305030304" pitchFamily="18" charset="0"/>
              </a:rPr>
              <a:t>No annual return to be filed if </a:t>
            </a:r>
            <a:r>
              <a:rPr lang="en-US" sz="2400" dirty="0">
                <a:latin typeface="Book Antiqua" panose="02040602050305030304" pitchFamily="18" charset="0"/>
              </a:rPr>
              <a:t>there is </a:t>
            </a:r>
            <a:r>
              <a:rPr lang="en-US" sz="2400" dirty="0" smtClean="0">
                <a:latin typeface="Book Antiqua" panose="02040602050305030304" pitchFamily="18" charset="0"/>
              </a:rPr>
              <a:t>no </a:t>
            </a:r>
            <a:r>
              <a:rPr lang="en-US" sz="2400" dirty="0">
                <a:latin typeface="Book Antiqua" panose="02040602050305030304" pitchFamily="18" charset="0"/>
              </a:rPr>
              <a:t>change </a:t>
            </a:r>
            <a:r>
              <a:rPr lang="en-US" sz="2400" dirty="0" smtClean="0">
                <a:latin typeface="Book Antiqua" panose="02040602050305030304" pitchFamily="18" charset="0"/>
              </a:rPr>
              <a:t>from the last annual return</a:t>
            </a:r>
          </a:p>
          <a:p>
            <a:pPr algn="just"/>
            <a:endParaRPr lang="en-US" sz="2400" dirty="0">
              <a:latin typeface="Book Antiqua" panose="02040602050305030304" pitchFamily="18" charset="0"/>
            </a:endParaRPr>
          </a:p>
          <a:p>
            <a:pPr algn="just"/>
            <a:r>
              <a:rPr lang="en-US" sz="2400" dirty="0" smtClean="0">
                <a:latin typeface="Book Antiqua" panose="02040602050305030304" pitchFamily="18" charset="0"/>
              </a:rPr>
              <a:t>A company other than SMC or a private company having paid up capital of more than </a:t>
            </a:r>
            <a:r>
              <a:rPr lang="en-US" sz="2400" dirty="0" err="1" smtClean="0">
                <a:latin typeface="Book Antiqua" panose="02040602050305030304" pitchFamily="18" charset="0"/>
              </a:rPr>
              <a:t>Rs</a:t>
            </a:r>
            <a:r>
              <a:rPr lang="en-US" sz="2400" dirty="0" smtClean="0">
                <a:latin typeface="Book Antiqua" panose="02040602050305030304" pitchFamily="18" charset="0"/>
              </a:rPr>
              <a:t>. 3 million shall report that there is no change</a:t>
            </a:r>
            <a:endParaRPr lang="en-US" sz="2400" dirty="0">
              <a:latin typeface="Book Antiqua" panose="02040602050305030304" pitchFamily="18" charset="0"/>
            </a:endParaRPr>
          </a:p>
          <a:p>
            <a:pPr>
              <a:buFont typeface="Wingdings" panose="05000000000000000000" pitchFamily="2" charset="2"/>
              <a:buChar char="Ø"/>
            </a:pPr>
            <a:endParaRPr lang="en-US" sz="2400" dirty="0">
              <a:latin typeface="Book Antiqua" panose="02040602050305030304" pitchFamily="18" charset="0"/>
            </a:endParaRPr>
          </a:p>
          <a:p>
            <a:pPr marL="0" indent="0" algn="ctr">
              <a:spcBef>
                <a:spcPct val="0"/>
              </a:spcBef>
              <a:buNone/>
            </a:pPr>
            <a:r>
              <a:rPr lang="en-US" sz="2400" b="1" dirty="0">
                <a:solidFill>
                  <a:srgbClr val="00B050"/>
                </a:solidFill>
                <a:latin typeface="Book Antiqua" panose="02040602050305030304" pitchFamily="18" charset="0"/>
                <a:ea typeface="+mj-ea"/>
                <a:cs typeface="+mj-cs"/>
              </a:rPr>
              <a:t>FILING OF </a:t>
            </a:r>
            <a:r>
              <a:rPr lang="en-US" sz="2400" b="1" dirty="0" smtClean="0">
                <a:solidFill>
                  <a:srgbClr val="00B050"/>
                </a:solidFill>
                <a:latin typeface="Book Antiqua" panose="02040602050305030304" pitchFamily="18" charset="0"/>
                <a:ea typeface="+mj-ea"/>
                <a:cs typeface="+mj-cs"/>
              </a:rPr>
              <a:t>ACCOUNTS</a:t>
            </a:r>
          </a:p>
          <a:p>
            <a:pPr marL="0" indent="0" algn="ctr">
              <a:spcBef>
                <a:spcPct val="0"/>
              </a:spcBef>
              <a:buNone/>
            </a:pPr>
            <a:endParaRPr lang="en-US" sz="2200" b="1" dirty="0">
              <a:solidFill>
                <a:srgbClr val="00B050"/>
              </a:solidFill>
              <a:latin typeface="Book Antiqua" panose="02040602050305030304" pitchFamily="18" charset="0"/>
              <a:ea typeface="+mj-ea"/>
              <a:cs typeface="+mj-cs"/>
            </a:endParaRPr>
          </a:p>
          <a:p>
            <a:r>
              <a:rPr lang="en-US" sz="2400" dirty="0" smtClean="0">
                <a:latin typeface="Book Antiqua" panose="02040602050305030304" pitchFamily="18" charset="0"/>
              </a:rPr>
              <a:t>Capital </a:t>
            </a:r>
            <a:r>
              <a:rPr lang="en-US" sz="2400" dirty="0">
                <a:latin typeface="Book Antiqua" panose="02040602050305030304" pitchFamily="18" charset="0"/>
              </a:rPr>
              <a:t>up to 1.0 M – </a:t>
            </a:r>
            <a:r>
              <a:rPr lang="en-US" sz="2400" dirty="0" smtClean="0">
                <a:latin typeface="Book Antiqua" panose="02040602050305030304" pitchFamily="18" charset="0"/>
              </a:rPr>
              <a:t>unaudited </a:t>
            </a:r>
            <a:r>
              <a:rPr lang="en-US" sz="2400" dirty="0">
                <a:latin typeface="Book Antiqua" panose="02040602050305030304" pitchFamily="18" charset="0"/>
              </a:rPr>
              <a:t>accounts to be </a:t>
            </a:r>
            <a:r>
              <a:rPr lang="en-US" sz="2400" dirty="0" smtClean="0">
                <a:latin typeface="Book Antiqua" panose="02040602050305030304" pitchFamily="18" charset="0"/>
              </a:rPr>
              <a:t>filed </a:t>
            </a:r>
            <a:r>
              <a:rPr lang="en-US" sz="2400" b="1" dirty="0" smtClean="0">
                <a:solidFill>
                  <a:srgbClr val="FF0000"/>
                </a:solidFill>
                <a:latin typeface="Book Antiqua" panose="02040602050305030304" pitchFamily="18" charset="0"/>
              </a:rPr>
              <a:t>[Section 234</a:t>
            </a:r>
            <a:r>
              <a:rPr lang="en-US" sz="2400" b="1" dirty="0">
                <a:solidFill>
                  <a:srgbClr val="FF0000"/>
                </a:solidFill>
                <a:latin typeface="Book Antiqua" panose="02040602050305030304" pitchFamily="18" charset="0"/>
              </a:rPr>
              <a:t>]</a:t>
            </a:r>
          </a:p>
          <a:p>
            <a:endParaRPr lang="en-US" sz="2400" dirty="0">
              <a:latin typeface="Book Antiqua" panose="02040602050305030304" pitchFamily="18" charset="0"/>
            </a:endParaRPr>
          </a:p>
          <a:p>
            <a:r>
              <a:rPr lang="en-US" sz="2400" dirty="0">
                <a:latin typeface="Book Antiqua" panose="02040602050305030304" pitchFamily="18" charset="0"/>
              </a:rPr>
              <a:t>Capital exceeding 1.0 M but not exceeding 10.0 M </a:t>
            </a:r>
            <a:r>
              <a:rPr lang="en-US" sz="2400" dirty="0" smtClean="0">
                <a:latin typeface="Book Antiqua" panose="02040602050305030304" pitchFamily="18" charset="0"/>
              </a:rPr>
              <a:t>or such higher amount as may be notified by the Commission – </a:t>
            </a:r>
            <a:r>
              <a:rPr lang="en-US" sz="2400" dirty="0">
                <a:latin typeface="Book Antiqua" panose="02040602050305030304" pitchFamily="18" charset="0"/>
              </a:rPr>
              <a:t>no need to </a:t>
            </a:r>
            <a:r>
              <a:rPr lang="en-US" sz="2400" dirty="0" smtClean="0">
                <a:latin typeface="Book Antiqua" panose="02040602050305030304" pitchFamily="18" charset="0"/>
              </a:rPr>
              <a:t>file </a:t>
            </a:r>
            <a:r>
              <a:rPr lang="en-US" sz="2400" b="1" dirty="0" smtClean="0">
                <a:solidFill>
                  <a:srgbClr val="FF0000"/>
                </a:solidFill>
                <a:latin typeface="Book Antiqua" panose="02040602050305030304" pitchFamily="18" charset="0"/>
              </a:rPr>
              <a:t>[Section 233]</a:t>
            </a:r>
            <a:endParaRPr lang="en-US" sz="2400" b="1" dirty="0">
              <a:solidFill>
                <a:srgbClr val="FF0000"/>
              </a:solidFill>
              <a:latin typeface="Book Antiqua" panose="02040602050305030304" pitchFamily="18" charset="0"/>
            </a:endParaRPr>
          </a:p>
          <a:p>
            <a:endParaRPr lang="en-US" sz="2400" dirty="0">
              <a:latin typeface="Book Antiqua" panose="02040602050305030304" pitchFamily="18" charset="0"/>
            </a:endParaRPr>
          </a:p>
          <a:p>
            <a:r>
              <a:rPr lang="en-US" sz="2400" dirty="0" smtClean="0">
                <a:latin typeface="Book Antiqua" panose="02040602050305030304" pitchFamily="18" charset="0"/>
              </a:rPr>
              <a:t>Filing </a:t>
            </a:r>
            <a:r>
              <a:rPr lang="en-US" sz="2400" dirty="0">
                <a:latin typeface="Book Antiqua" panose="02040602050305030304" pitchFamily="18" charset="0"/>
              </a:rPr>
              <a:t>time for listed – 30 days after AGM and for others 15 days after </a:t>
            </a:r>
            <a:r>
              <a:rPr lang="en-US" sz="2400" dirty="0" smtClean="0">
                <a:latin typeface="Book Antiqua" panose="02040602050305030304" pitchFamily="18" charset="0"/>
              </a:rPr>
              <a:t>AGM </a:t>
            </a:r>
            <a:r>
              <a:rPr lang="en-US" sz="2400" b="1" dirty="0" smtClean="0">
                <a:solidFill>
                  <a:srgbClr val="FF0000"/>
                </a:solidFill>
                <a:latin typeface="Book Antiqua" panose="02040602050305030304" pitchFamily="18" charset="0"/>
              </a:rPr>
              <a:t>[Section </a:t>
            </a:r>
            <a:r>
              <a:rPr lang="en-US" sz="2400" b="1" dirty="0">
                <a:solidFill>
                  <a:srgbClr val="FF0000"/>
                </a:solidFill>
                <a:latin typeface="Book Antiqua" panose="02040602050305030304" pitchFamily="18" charset="0"/>
              </a:rPr>
              <a:t>233</a:t>
            </a:r>
            <a:r>
              <a:rPr lang="en-US" sz="2400" b="1" dirty="0" smtClean="0">
                <a:solidFill>
                  <a:srgbClr val="FF0000"/>
                </a:solidFill>
                <a:latin typeface="Book Antiqua" panose="02040602050305030304" pitchFamily="18" charset="0"/>
              </a:rPr>
              <a:t>]</a:t>
            </a:r>
            <a:endParaRPr lang="en-US" sz="24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44</a:t>
            </a:fld>
            <a:endParaRPr lang="en-US"/>
          </a:p>
        </p:txBody>
      </p:sp>
    </p:spTree>
    <p:extLst>
      <p:ext uri="{BB962C8B-B14F-4D97-AF65-F5344CB8AC3E}">
        <p14:creationId xmlns:p14="http://schemas.microsoft.com/office/powerpoint/2010/main" val="268058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181" y="79234"/>
            <a:ext cx="9144019" cy="6854966"/>
          </a:xfrm>
          <a:prstGeom prst="rect">
            <a:avLst/>
          </a:prstGeom>
          <a:noFill/>
          <a:ln>
            <a:noFill/>
          </a:ln>
        </p:spPr>
      </p:pic>
      <p:sp>
        <p:nvSpPr>
          <p:cNvPr id="3" name="Content Placeholder 2"/>
          <p:cNvSpPr>
            <a:spLocks noGrp="1"/>
          </p:cNvSpPr>
          <p:nvPr>
            <p:ph idx="1"/>
          </p:nvPr>
        </p:nvSpPr>
        <p:spPr>
          <a:xfrm>
            <a:off x="457210" y="457200"/>
            <a:ext cx="7924790" cy="5867400"/>
          </a:xfrm>
        </p:spPr>
        <p:txBody>
          <a:bodyPr>
            <a:noAutofit/>
          </a:bodyPr>
          <a:lstStyle/>
          <a:p>
            <a:pPr marL="0" indent="0" algn="ctr">
              <a:spcBef>
                <a:spcPct val="0"/>
              </a:spcBef>
              <a:buNone/>
            </a:pPr>
            <a:r>
              <a:rPr lang="en-US" sz="2400" b="1" dirty="0" smtClean="0">
                <a:solidFill>
                  <a:srgbClr val="00B050"/>
                </a:solidFill>
                <a:latin typeface="Book Antiqua" panose="02040602050305030304" pitchFamily="18" charset="0"/>
                <a:ea typeface="+mj-ea"/>
                <a:cs typeface="+mj-cs"/>
              </a:rPr>
              <a:t>DIVIDEND</a:t>
            </a:r>
            <a:endParaRPr lang="en-AU" sz="2400" b="1" dirty="0" smtClean="0">
              <a:solidFill>
                <a:srgbClr val="00B050"/>
              </a:solidFill>
              <a:latin typeface="Book Antiqua" panose="02040602050305030304" pitchFamily="18" charset="0"/>
              <a:ea typeface="+mj-ea"/>
              <a:cs typeface="+mj-cs"/>
            </a:endParaRPr>
          </a:p>
          <a:p>
            <a:r>
              <a:rPr lang="en-US" sz="1600" dirty="0" smtClean="0">
                <a:latin typeface="Book Antiqua" panose="02040602050305030304" pitchFamily="18" charset="0"/>
              </a:rPr>
              <a:t>Specie </a:t>
            </a:r>
            <a:r>
              <a:rPr lang="en-US" sz="1600" dirty="0">
                <a:latin typeface="Book Antiqua" panose="02040602050305030304" pitchFamily="18" charset="0"/>
              </a:rPr>
              <a:t>dividend – only </a:t>
            </a:r>
            <a:r>
              <a:rPr lang="en-US" sz="1600" dirty="0" smtClean="0">
                <a:latin typeface="Book Antiqua" panose="02040602050305030304" pitchFamily="18" charset="0"/>
              </a:rPr>
              <a:t>in the shape of </a:t>
            </a:r>
            <a:r>
              <a:rPr lang="en-US" sz="1600" dirty="0">
                <a:latin typeface="Book Antiqua" panose="02040602050305030304" pitchFamily="18" charset="0"/>
              </a:rPr>
              <a:t>shares of listed </a:t>
            </a:r>
            <a:r>
              <a:rPr lang="en-US" sz="1600" dirty="0" smtClean="0">
                <a:latin typeface="Book Antiqua" panose="02040602050305030304" pitchFamily="18" charset="0"/>
              </a:rPr>
              <a:t>company </a:t>
            </a:r>
            <a:r>
              <a:rPr lang="en-AU" sz="1600" dirty="0" smtClean="0">
                <a:solidFill>
                  <a:srgbClr val="FF0000"/>
                </a:solidFill>
                <a:latin typeface="Book Antiqua" panose="02040602050305030304" pitchFamily="18" charset="0"/>
              </a:rPr>
              <a:t>[</a:t>
            </a:r>
            <a:r>
              <a:rPr lang="en-AU" sz="1600" dirty="0">
                <a:solidFill>
                  <a:srgbClr val="FF0000"/>
                </a:solidFill>
                <a:latin typeface="Book Antiqua" panose="02040602050305030304" pitchFamily="18" charset="0"/>
              </a:rPr>
              <a:t>section </a:t>
            </a:r>
            <a:r>
              <a:rPr lang="en-AU" sz="1600" dirty="0" smtClean="0">
                <a:solidFill>
                  <a:srgbClr val="FF0000"/>
                </a:solidFill>
                <a:latin typeface="Book Antiqua" panose="02040602050305030304" pitchFamily="18" charset="0"/>
              </a:rPr>
              <a:t>241]</a:t>
            </a:r>
            <a:endParaRPr lang="en-AU" sz="1600" dirty="0">
              <a:solidFill>
                <a:srgbClr val="FF0000"/>
              </a:solidFill>
              <a:latin typeface="Book Antiqua" panose="02040602050305030304" pitchFamily="18" charset="0"/>
            </a:endParaRPr>
          </a:p>
          <a:p>
            <a:pPr lvl="0"/>
            <a:endParaRPr lang="en-US" sz="1600" dirty="0" smtClean="0">
              <a:latin typeface="Book Antiqua" panose="02040602050305030304" pitchFamily="18" charset="0"/>
            </a:endParaRPr>
          </a:p>
          <a:p>
            <a:pPr lvl="0"/>
            <a:r>
              <a:rPr lang="en-US" sz="1600" dirty="0" smtClean="0">
                <a:latin typeface="Book Antiqua" panose="02040602050305030304" pitchFamily="18" charset="0"/>
              </a:rPr>
              <a:t>Enabling </a:t>
            </a:r>
            <a:r>
              <a:rPr lang="en-US" sz="1600" dirty="0">
                <a:latin typeface="Book Antiqua" panose="02040602050305030304" pitchFamily="18" charset="0"/>
              </a:rPr>
              <a:t>provision to withhold the dividend in case of incomplete </a:t>
            </a:r>
            <a:r>
              <a:rPr lang="en-US" sz="1600" dirty="0" smtClean="0">
                <a:latin typeface="Book Antiqua" panose="02040602050305030304" pitchFamily="18" charset="0"/>
              </a:rPr>
              <a:t>documentation </a:t>
            </a:r>
            <a:r>
              <a:rPr lang="en-AU" sz="1600" dirty="0">
                <a:solidFill>
                  <a:srgbClr val="FF0000"/>
                </a:solidFill>
                <a:latin typeface="Book Antiqua" panose="02040602050305030304" pitchFamily="18" charset="0"/>
              </a:rPr>
              <a:t>[section </a:t>
            </a:r>
            <a:r>
              <a:rPr lang="en-AU" sz="1600" dirty="0" smtClean="0">
                <a:solidFill>
                  <a:srgbClr val="FF0000"/>
                </a:solidFill>
                <a:latin typeface="Book Antiqua" panose="02040602050305030304" pitchFamily="18" charset="0"/>
              </a:rPr>
              <a:t>243 (3)]</a:t>
            </a:r>
            <a:endParaRPr lang="en-AU" sz="1600" dirty="0">
              <a:solidFill>
                <a:srgbClr val="FF0000"/>
              </a:solidFill>
              <a:latin typeface="Book Antiqua" panose="02040602050305030304" pitchFamily="18" charset="0"/>
            </a:endParaRPr>
          </a:p>
          <a:p>
            <a:pPr lvl="0"/>
            <a:endParaRPr lang="en-US" sz="1600" dirty="0" smtClean="0">
              <a:latin typeface="Book Antiqua" panose="02040602050305030304" pitchFamily="18" charset="0"/>
            </a:endParaRPr>
          </a:p>
          <a:p>
            <a:pPr lvl="0"/>
            <a:r>
              <a:rPr lang="en-US" sz="1600" dirty="0" smtClean="0">
                <a:latin typeface="Book Antiqua" panose="02040602050305030304" pitchFamily="18" charset="0"/>
              </a:rPr>
              <a:t>In </a:t>
            </a:r>
            <a:r>
              <a:rPr lang="en-US" sz="1600" dirty="0">
                <a:latin typeface="Book Antiqua" panose="02040602050305030304" pitchFamily="18" charset="0"/>
              </a:rPr>
              <a:t>case of a listed company</a:t>
            </a:r>
            <a:r>
              <a:rPr lang="en-US" sz="1600" dirty="0" smtClean="0">
                <a:latin typeface="Book Antiqua" panose="02040602050305030304" pitchFamily="18" charset="0"/>
              </a:rPr>
              <a:t>, </a:t>
            </a:r>
            <a:r>
              <a:rPr lang="en-US" sz="1600" dirty="0">
                <a:latin typeface="Book Antiqua" panose="02040602050305030304" pitchFamily="18" charset="0"/>
              </a:rPr>
              <a:t>dividend payable in cash shall only be paid through electronic mode directly into the bank account shareholders</a:t>
            </a:r>
            <a:r>
              <a:rPr lang="en-US" sz="1600" dirty="0" smtClean="0">
                <a:latin typeface="Book Antiqua" panose="02040602050305030304" pitchFamily="18" charset="0"/>
              </a:rPr>
              <a:t>.</a:t>
            </a:r>
            <a:r>
              <a:rPr lang="en-AU" sz="1600" dirty="0">
                <a:solidFill>
                  <a:prstClr val="black"/>
                </a:solidFill>
                <a:latin typeface="Book Antiqua" panose="02040602050305030304" pitchFamily="18" charset="0"/>
              </a:rPr>
              <a:t> </a:t>
            </a:r>
            <a:r>
              <a:rPr lang="en-AU" sz="1600" dirty="0">
                <a:solidFill>
                  <a:srgbClr val="FF0000"/>
                </a:solidFill>
                <a:latin typeface="Book Antiqua" panose="02040602050305030304" pitchFamily="18" charset="0"/>
              </a:rPr>
              <a:t>[section </a:t>
            </a:r>
            <a:r>
              <a:rPr lang="en-AU" sz="1600" dirty="0" smtClean="0">
                <a:solidFill>
                  <a:srgbClr val="FF0000"/>
                </a:solidFill>
                <a:latin typeface="Book Antiqua" panose="02040602050305030304" pitchFamily="18" charset="0"/>
              </a:rPr>
              <a:t>242 (2</a:t>
            </a:r>
            <a:r>
              <a:rPr lang="en-AU" sz="1600" baseline="30000" dirty="0" smtClean="0">
                <a:solidFill>
                  <a:srgbClr val="FF0000"/>
                </a:solidFill>
                <a:latin typeface="Book Antiqua" panose="02040602050305030304" pitchFamily="18" charset="0"/>
              </a:rPr>
              <a:t>nd</a:t>
            </a:r>
            <a:r>
              <a:rPr lang="en-AU" sz="1600" dirty="0" smtClean="0">
                <a:solidFill>
                  <a:srgbClr val="FF0000"/>
                </a:solidFill>
                <a:latin typeface="Book Antiqua" panose="02040602050305030304" pitchFamily="18" charset="0"/>
              </a:rPr>
              <a:t> proviso]</a:t>
            </a:r>
          </a:p>
          <a:p>
            <a:pPr marL="0" indent="0">
              <a:buNone/>
            </a:pPr>
            <a:endParaRPr lang="en-US" sz="1600" b="1" dirty="0" smtClean="0"/>
          </a:p>
          <a:p>
            <a:pPr marL="463550" indent="0">
              <a:buNone/>
            </a:pPr>
            <a:r>
              <a:rPr lang="en-US" sz="1600" b="1" dirty="0" smtClean="0">
                <a:latin typeface="Book Antiqua" panose="02040602050305030304" pitchFamily="18" charset="0"/>
              </a:rPr>
              <a:t>Impact</a:t>
            </a:r>
            <a:r>
              <a:rPr lang="en-US" sz="1600" dirty="0">
                <a:latin typeface="Book Antiqua" panose="02040602050305030304" pitchFamily="18" charset="0"/>
              </a:rPr>
              <a:t>: </a:t>
            </a:r>
            <a:r>
              <a:rPr lang="en-US" sz="1600" dirty="0" smtClean="0">
                <a:latin typeface="Book Antiqua" panose="02040602050305030304" pitchFamily="18" charset="0"/>
              </a:rPr>
              <a:t>It </a:t>
            </a:r>
            <a:r>
              <a:rPr lang="en-US" sz="1600" dirty="0">
                <a:latin typeface="Book Antiqua" panose="02040602050305030304" pitchFamily="18" charset="0"/>
              </a:rPr>
              <a:t>is necessary for the purpose of Anti Money Laundering law</a:t>
            </a:r>
            <a:endParaRPr lang="en-AU" sz="1600" dirty="0">
              <a:latin typeface="Book Antiqua" panose="02040602050305030304" pitchFamily="18" charset="0"/>
            </a:endParaRPr>
          </a:p>
          <a:p>
            <a:pPr marL="0" lvl="0" indent="0">
              <a:buNone/>
            </a:pPr>
            <a:endParaRPr lang="en-US" sz="1600" b="1" dirty="0" smtClean="0">
              <a:solidFill>
                <a:prstClr val="black"/>
              </a:solidFill>
              <a:latin typeface="Book Antiqua" panose="02040602050305030304" pitchFamily="18" charset="0"/>
            </a:endParaRPr>
          </a:p>
          <a:p>
            <a:pPr marL="0" lvl="0" indent="0">
              <a:buNone/>
            </a:pPr>
            <a:r>
              <a:rPr lang="en-US" sz="1600" b="1" dirty="0" smtClean="0">
                <a:solidFill>
                  <a:prstClr val="black"/>
                </a:solidFill>
                <a:latin typeface="Book Antiqua" panose="02040602050305030304" pitchFamily="18" charset="0"/>
              </a:rPr>
              <a:t>Unclaimed </a:t>
            </a:r>
            <a:r>
              <a:rPr lang="en-US" sz="1600" b="1" dirty="0">
                <a:solidFill>
                  <a:prstClr val="black"/>
                </a:solidFill>
                <a:latin typeface="Book Antiqua" panose="02040602050305030304" pitchFamily="18" charset="0"/>
              </a:rPr>
              <a:t>dividend to vest with Federal </a:t>
            </a:r>
            <a:r>
              <a:rPr lang="en-US" sz="1600" b="1" dirty="0" smtClean="0">
                <a:solidFill>
                  <a:prstClr val="black"/>
                </a:solidFill>
                <a:latin typeface="Book Antiqua" panose="02040602050305030304" pitchFamily="18" charset="0"/>
              </a:rPr>
              <a:t>Government </a:t>
            </a:r>
            <a:r>
              <a:rPr lang="en-US" sz="1600" b="1" dirty="0" smtClean="0">
                <a:solidFill>
                  <a:srgbClr val="FF0000"/>
                </a:solidFill>
                <a:latin typeface="Book Antiqua" panose="02040602050305030304" pitchFamily="18" charset="0"/>
              </a:rPr>
              <a:t>[section 244]</a:t>
            </a:r>
            <a:endParaRPr lang="en-US" sz="1600" dirty="0">
              <a:solidFill>
                <a:srgbClr val="FF0000"/>
              </a:solidFill>
              <a:latin typeface="Book Antiqua" panose="02040602050305030304" pitchFamily="18" charset="0"/>
            </a:endParaRPr>
          </a:p>
          <a:p>
            <a:pPr lvl="0"/>
            <a:r>
              <a:rPr lang="en-US" sz="1600" dirty="0" smtClean="0">
                <a:solidFill>
                  <a:prstClr val="black"/>
                </a:solidFill>
                <a:latin typeface="Book Antiqua" panose="02040602050305030304" pitchFamily="18" charset="0"/>
              </a:rPr>
              <a:t>dividend </a:t>
            </a:r>
            <a:r>
              <a:rPr lang="en-US" sz="1600" dirty="0">
                <a:solidFill>
                  <a:prstClr val="black"/>
                </a:solidFill>
                <a:latin typeface="Book Antiqua" panose="02040602050305030304" pitchFamily="18" charset="0"/>
              </a:rPr>
              <a:t>unclaimed for </a:t>
            </a:r>
            <a:r>
              <a:rPr lang="en-US" sz="1600" dirty="0" smtClean="0">
                <a:solidFill>
                  <a:prstClr val="black"/>
                </a:solidFill>
                <a:latin typeface="Book Antiqua" panose="02040602050305030304" pitchFamily="18" charset="0"/>
              </a:rPr>
              <a:t>3 years to </a:t>
            </a:r>
            <a:r>
              <a:rPr lang="en-US" sz="1600" dirty="0">
                <a:solidFill>
                  <a:prstClr val="black"/>
                </a:solidFill>
                <a:latin typeface="Book Antiqua" panose="02040602050305030304" pitchFamily="18" charset="0"/>
              </a:rPr>
              <a:t>be deposited in a separate account with NBP or </a:t>
            </a:r>
            <a:r>
              <a:rPr lang="en-US" sz="1600" dirty="0" smtClean="0">
                <a:solidFill>
                  <a:prstClr val="black"/>
                </a:solidFill>
                <a:latin typeface="Book Antiqua" panose="02040602050305030304" pitchFamily="18" charset="0"/>
              </a:rPr>
              <a:t>SBP for </a:t>
            </a:r>
            <a:r>
              <a:rPr lang="en-US" sz="1600" dirty="0">
                <a:solidFill>
                  <a:prstClr val="black"/>
                </a:solidFill>
                <a:latin typeface="Book Antiqua" panose="02040602050305030304" pitchFamily="18" charset="0"/>
              </a:rPr>
              <a:t>the credit of the Federal </a:t>
            </a:r>
            <a:r>
              <a:rPr lang="en-US" sz="1600" dirty="0" smtClean="0">
                <a:solidFill>
                  <a:prstClr val="black"/>
                </a:solidFill>
                <a:latin typeface="Book Antiqua" panose="02040602050305030304" pitchFamily="18" charset="0"/>
              </a:rPr>
              <a:t>government – income generated from such account to be transferred / used for investors’ education program of the Commission. The account may also be used as a collateral by a clearing house </a:t>
            </a:r>
            <a:endParaRPr lang="en-US" sz="1600" dirty="0">
              <a:solidFill>
                <a:prstClr val="black"/>
              </a:solidFill>
              <a:latin typeface="Book Antiqua" panose="02040602050305030304" pitchFamily="18" charset="0"/>
            </a:endParaRPr>
          </a:p>
          <a:p>
            <a:pPr marL="0" lvl="0" indent="0">
              <a:buNone/>
            </a:pPr>
            <a:endParaRPr lang="en-US" sz="1600" b="1" dirty="0" smtClean="0">
              <a:solidFill>
                <a:prstClr val="black"/>
              </a:solidFill>
              <a:latin typeface="Book Antiqua" panose="02040602050305030304" pitchFamily="18" charset="0"/>
            </a:endParaRPr>
          </a:p>
          <a:p>
            <a:pPr marL="0" lvl="0" indent="0">
              <a:buNone/>
            </a:pPr>
            <a:r>
              <a:rPr lang="en-US" sz="1600" b="1" dirty="0" smtClean="0">
                <a:solidFill>
                  <a:prstClr val="black"/>
                </a:solidFill>
                <a:latin typeface="Book Antiqua" panose="02040602050305030304" pitchFamily="18" charset="0"/>
              </a:rPr>
              <a:t>Establishment </a:t>
            </a:r>
            <a:r>
              <a:rPr lang="en-US" sz="1600" b="1" dirty="0">
                <a:solidFill>
                  <a:prstClr val="black"/>
                </a:solidFill>
                <a:latin typeface="Book Antiqua" panose="02040602050305030304" pitchFamily="18" charset="0"/>
              </a:rPr>
              <a:t>of Investor Education and Awareness </a:t>
            </a:r>
            <a:r>
              <a:rPr lang="en-US" sz="1600" b="1" dirty="0" smtClean="0">
                <a:solidFill>
                  <a:prstClr val="black"/>
                </a:solidFill>
                <a:latin typeface="Book Antiqua" panose="02040602050305030304" pitchFamily="18" charset="0"/>
              </a:rPr>
              <a:t>Fund </a:t>
            </a:r>
            <a:r>
              <a:rPr lang="en-US" sz="1600" b="1" dirty="0" smtClean="0">
                <a:solidFill>
                  <a:srgbClr val="FF0000"/>
                </a:solidFill>
                <a:latin typeface="Book Antiqua" panose="02040602050305030304" pitchFamily="18" charset="0"/>
              </a:rPr>
              <a:t>[section 245]</a:t>
            </a:r>
            <a:endParaRPr lang="en-US" sz="1600" dirty="0">
              <a:solidFill>
                <a:srgbClr val="FF0000"/>
              </a:solidFill>
              <a:latin typeface="Book Antiqua" panose="02040602050305030304" pitchFamily="18" charset="0"/>
            </a:endParaRPr>
          </a:p>
          <a:p>
            <a:pPr lvl="0"/>
            <a:r>
              <a:rPr lang="en-US" sz="1600" dirty="0">
                <a:solidFill>
                  <a:prstClr val="black"/>
                </a:solidFill>
                <a:latin typeface="Book Antiqua" panose="02040602050305030304" pitchFamily="18" charset="0"/>
              </a:rPr>
              <a:t>Enabling provision added to create a Fund which shall provide for investor education and </a:t>
            </a:r>
            <a:r>
              <a:rPr lang="en-US" sz="1600" dirty="0" smtClean="0">
                <a:solidFill>
                  <a:prstClr val="black"/>
                </a:solidFill>
                <a:latin typeface="Book Antiqua" panose="02040602050305030304" pitchFamily="18" charset="0"/>
              </a:rPr>
              <a:t>awareness </a:t>
            </a:r>
            <a:r>
              <a:rPr lang="en-US" sz="1600" dirty="0">
                <a:solidFill>
                  <a:prstClr val="black"/>
                </a:solidFill>
                <a:latin typeface="Book Antiqua" panose="02040602050305030304" pitchFamily="18" charset="0"/>
              </a:rPr>
              <a:t>measures</a:t>
            </a:r>
            <a:r>
              <a:rPr lang="en-US" sz="1600" dirty="0" smtClean="0">
                <a:solidFill>
                  <a:prstClr val="black"/>
                </a:solidFill>
                <a:latin typeface="Book Antiqua" panose="02040602050305030304" pitchFamily="18" charset="0"/>
              </a:rPr>
              <a:t>.</a:t>
            </a:r>
            <a:endParaRPr lang="en-AU" sz="1600" dirty="0">
              <a:solidFill>
                <a:srgbClr val="FF0000"/>
              </a:solidFill>
              <a:latin typeface="Book Antiqua" panose="02040602050305030304" pitchFamily="18" charset="0"/>
            </a:endParaRPr>
          </a:p>
          <a:p>
            <a:endParaRPr lang="en-AU" sz="1600" dirty="0">
              <a:latin typeface="Book Antiqua" panose="02040602050305030304" pitchFamily="18" charset="0"/>
            </a:endParaRPr>
          </a:p>
          <a:p>
            <a:pPr marL="0" indent="0">
              <a:buNone/>
            </a:pPr>
            <a:endParaRPr lang="en-AU" sz="1600" dirty="0">
              <a:latin typeface="Book Antiqua" panose="02040602050305030304" pitchFamily="18" charset="0"/>
            </a:endParaRPr>
          </a:p>
          <a:p>
            <a:pPr marL="0" lvl="0" indent="0" algn="just">
              <a:buNone/>
            </a:pPr>
            <a:endParaRPr lang="en-US" sz="16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45</a:t>
            </a:fld>
            <a:endParaRPr lang="en-US"/>
          </a:p>
        </p:txBody>
      </p:sp>
    </p:spTree>
    <p:extLst>
      <p:ext uri="{BB962C8B-B14F-4D97-AF65-F5344CB8AC3E}">
        <p14:creationId xmlns:p14="http://schemas.microsoft.com/office/powerpoint/2010/main" val="426252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8289"/>
            <a:ext cx="9144019" cy="6854966"/>
          </a:xfrm>
          <a:prstGeom prst="rect">
            <a:avLst/>
          </a:prstGeom>
          <a:noFill/>
          <a:ln>
            <a:noFill/>
          </a:ln>
        </p:spPr>
      </p:pic>
      <p:sp>
        <p:nvSpPr>
          <p:cNvPr id="2" name="Title 1"/>
          <p:cNvSpPr>
            <a:spLocks noGrp="1"/>
          </p:cNvSpPr>
          <p:nvPr>
            <p:ph type="title"/>
          </p:nvPr>
        </p:nvSpPr>
        <p:spPr>
          <a:xfrm>
            <a:off x="457200" y="274638"/>
            <a:ext cx="8229600" cy="792162"/>
          </a:xfrm>
        </p:spPr>
        <p:txBody>
          <a:bodyPr>
            <a:normAutofit/>
          </a:bodyPr>
          <a:lstStyle/>
          <a:p>
            <a:r>
              <a:rPr lang="en-US" sz="2000" b="1" dirty="0">
                <a:solidFill>
                  <a:srgbClr val="00B050"/>
                </a:solidFill>
                <a:latin typeface="Book Antiqua" panose="02040602050305030304" pitchFamily="18" charset="0"/>
              </a:rPr>
              <a:t>AMALGAMATION OF COMPANIES</a:t>
            </a:r>
            <a:br>
              <a:rPr lang="en-US" sz="2000" b="1" dirty="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(Section 279 to 285)</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10" y="1295400"/>
            <a:ext cx="8229600" cy="5029200"/>
          </a:xfrm>
        </p:spPr>
        <p:txBody>
          <a:bodyPr>
            <a:normAutofit fontScale="77500" lnSpcReduction="20000"/>
          </a:bodyPr>
          <a:lstStyle/>
          <a:p>
            <a:pPr lvl="0"/>
            <a:r>
              <a:rPr lang="en-US" sz="2900" dirty="0">
                <a:latin typeface="Book Antiqua" panose="02040602050305030304" pitchFamily="18" charset="0"/>
              </a:rPr>
              <a:t>Jurisdiction to allow merger, amalgamation and reconstruction of companies has been shifted from the Court to the Commission</a:t>
            </a:r>
            <a:endParaRPr lang="en-AU" sz="2900" dirty="0">
              <a:latin typeface="Book Antiqua" panose="02040602050305030304" pitchFamily="18" charset="0"/>
            </a:endParaRPr>
          </a:p>
          <a:p>
            <a:pPr marL="0" indent="0">
              <a:buNone/>
            </a:pPr>
            <a:endParaRPr lang="en-AU" sz="2900" dirty="0">
              <a:latin typeface="Book Antiqua" panose="02040602050305030304" pitchFamily="18" charset="0"/>
            </a:endParaRPr>
          </a:p>
          <a:p>
            <a:pPr lvl="0"/>
            <a:r>
              <a:rPr lang="en-US" sz="2900" dirty="0">
                <a:latin typeface="Book Antiqua" panose="02040602050305030304" pitchFamily="18" charset="0"/>
              </a:rPr>
              <a:t>Board of Directors empowered to approve the amalgamation of:</a:t>
            </a:r>
            <a:endParaRPr lang="en-AU" sz="2900" dirty="0">
              <a:latin typeface="Book Antiqua" panose="02040602050305030304" pitchFamily="18" charset="0"/>
            </a:endParaRPr>
          </a:p>
          <a:p>
            <a:pPr marL="0" indent="0">
              <a:buNone/>
            </a:pPr>
            <a:r>
              <a:rPr lang="en-US" sz="2900" dirty="0">
                <a:latin typeface="Book Antiqua" panose="02040602050305030304" pitchFamily="18" charset="0"/>
              </a:rPr>
              <a:t> </a:t>
            </a:r>
            <a:endParaRPr lang="en-AU" sz="2900" dirty="0">
              <a:latin typeface="Book Antiqua" panose="02040602050305030304" pitchFamily="18" charset="0"/>
            </a:endParaRPr>
          </a:p>
          <a:p>
            <a:pPr lvl="1"/>
            <a:r>
              <a:rPr lang="en-US" sz="2900" dirty="0">
                <a:latin typeface="Book Antiqua" panose="02040602050305030304" pitchFamily="18" charset="0"/>
              </a:rPr>
              <a:t>subsidiaries of a holding </a:t>
            </a:r>
            <a:r>
              <a:rPr lang="en-US" sz="2900" dirty="0" smtClean="0">
                <a:latin typeface="Book Antiqua" panose="02040602050305030304" pitchFamily="18" charset="0"/>
              </a:rPr>
              <a:t>company</a:t>
            </a:r>
            <a:endParaRPr lang="en-AU" sz="2900" dirty="0">
              <a:latin typeface="Book Antiqua" panose="02040602050305030304" pitchFamily="18" charset="0"/>
            </a:endParaRPr>
          </a:p>
          <a:p>
            <a:pPr marL="400050" lvl="1" indent="0">
              <a:buNone/>
            </a:pPr>
            <a:r>
              <a:rPr lang="en-US" sz="2900" dirty="0">
                <a:latin typeface="Book Antiqua" panose="02040602050305030304" pitchFamily="18" charset="0"/>
              </a:rPr>
              <a:t> </a:t>
            </a:r>
            <a:endParaRPr lang="en-AU" sz="2900" dirty="0">
              <a:latin typeface="Book Antiqua" panose="02040602050305030304" pitchFamily="18" charset="0"/>
            </a:endParaRPr>
          </a:p>
          <a:p>
            <a:pPr lvl="1"/>
            <a:r>
              <a:rPr lang="en-US" sz="2900" dirty="0">
                <a:latin typeface="Book Antiqua" panose="02040602050305030304" pitchFamily="18" charset="0"/>
              </a:rPr>
              <a:t>wholly owned subsidiaries into its holding company</a:t>
            </a:r>
            <a:endParaRPr lang="en-AU" sz="2900" dirty="0">
              <a:latin typeface="Book Antiqua" panose="02040602050305030304" pitchFamily="18" charset="0"/>
            </a:endParaRPr>
          </a:p>
          <a:p>
            <a:pPr marL="393700" lvl="1" indent="-341313">
              <a:buNone/>
            </a:pPr>
            <a:r>
              <a:rPr lang="en-US" sz="2900" dirty="0">
                <a:latin typeface="Book Antiqua" panose="02040602050305030304" pitchFamily="18" charset="0"/>
              </a:rPr>
              <a:t> </a:t>
            </a:r>
            <a:r>
              <a:rPr lang="en-US" sz="2900" dirty="0" smtClean="0">
                <a:latin typeface="Book Antiqua" panose="02040602050305030304" pitchFamily="18" charset="0"/>
              </a:rPr>
              <a:t>   </a:t>
            </a:r>
          </a:p>
          <a:p>
            <a:pPr marL="393700" lvl="1" indent="-341313">
              <a:buNone/>
            </a:pPr>
            <a:r>
              <a:rPr lang="en-US" sz="2900" dirty="0">
                <a:latin typeface="Book Antiqua" panose="02040602050305030304" pitchFamily="18" charset="0"/>
              </a:rPr>
              <a:t> </a:t>
            </a:r>
            <a:r>
              <a:rPr lang="en-US" sz="2900" dirty="0" smtClean="0">
                <a:latin typeface="Book Antiqua" panose="02040602050305030304" pitchFamily="18" charset="0"/>
              </a:rPr>
              <a:t>   No </a:t>
            </a:r>
            <a:r>
              <a:rPr lang="en-US" sz="2900" dirty="0">
                <a:latin typeface="Book Antiqua" panose="02040602050305030304" pitchFamily="18" charset="0"/>
              </a:rPr>
              <a:t>approval </a:t>
            </a:r>
            <a:r>
              <a:rPr lang="en-US" sz="2900" dirty="0" smtClean="0">
                <a:latin typeface="Book Antiqua" panose="02040602050305030304" pitchFamily="18" charset="0"/>
              </a:rPr>
              <a:t>even of the </a:t>
            </a:r>
            <a:r>
              <a:rPr lang="en-US" sz="2900" dirty="0">
                <a:latin typeface="Book Antiqua" panose="02040602050305030304" pitchFamily="18" charset="0"/>
              </a:rPr>
              <a:t>Commission </a:t>
            </a:r>
            <a:r>
              <a:rPr lang="en-US" sz="2900" dirty="0" smtClean="0">
                <a:latin typeface="Book Antiqua" panose="02040602050305030304" pitchFamily="18" charset="0"/>
              </a:rPr>
              <a:t>would </a:t>
            </a:r>
            <a:r>
              <a:rPr lang="en-US" sz="2900" dirty="0">
                <a:latin typeface="Book Antiqua" panose="02040602050305030304" pitchFamily="18" charset="0"/>
              </a:rPr>
              <a:t>be </a:t>
            </a:r>
            <a:r>
              <a:rPr lang="en-US" sz="2900" dirty="0" smtClean="0">
                <a:latin typeface="Book Antiqua" panose="02040602050305030304" pitchFamily="18" charset="0"/>
              </a:rPr>
              <a:t>required in such cases</a:t>
            </a:r>
          </a:p>
          <a:p>
            <a:pPr marL="393700" lvl="1" indent="-341313">
              <a:buNone/>
            </a:pPr>
            <a:endParaRPr lang="en-US" sz="3200" b="1" dirty="0" smtClean="0"/>
          </a:p>
          <a:p>
            <a:pPr marL="460375" lvl="1" indent="3175">
              <a:buNone/>
            </a:pPr>
            <a:r>
              <a:rPr lang="en-US" b="1" dirty="0" smtClean="0">
                <a:latin typeface="Book Antiqua" panose="02040602050305030304" pitchFamily="18" charset="0"/>
              </a:rPr>
              <a:t>Impact</a:t>
            </a:r>
            <a:r>
              <a:rPr lang="en-US" b="1" dirty="0">
                <a:latin typeface="Book Antiqua" panose="02040602050305030304" pitchFamily="18" charset="0"/>
              </a:rPr>
              <a:t>: </a:t>
            </a:r>
            <a:r>
              <a:rPr lang="en-US" dirty="0">
                <a:latin typeface="Book Antiqua" panose="02040602050305030304" pitchFamily="18" charset="0"/>
              </a:rPr>
              <a:t>Early disposal, cost reduction </a:t>
            </a:r>
            <a:endParaRPr lang="en-AU" dirty="0">
              <a:latin typeface="Book Antiqua" panose="02040602050305030304" pitchFamily="18" charset="0"/>
            </a:endParaRPr>
          </a:p>
          <a:p>
            <a:pPr marL="393700" lvl="1" indent="-341313">
              <a:buNone/>
            </a:pPr>
            <a:endParaRPr lang="en-AU" sz="29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46</a:t>
            </a:fld>
            <a:endParaRPr lang="en-US"/>
          </a:p>
        </p:txBody>
      </p:sp>
    </p:spTree>
    <p:extLst>
      <p:ext uri="{BB962C8B-B14F-4D97-AF65-F5344CB8AC3E}">
        <p14:creationId xmlns:p14="http://schemas.microsoft.com/office/powerpoint/2010/main" val="38872147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00B050"/>
                </a:solidFill>
              </a:rPr>
              <a:t/>
            </a:r>
            <a:br>
              <a:rPr lang="en-US" b="1" dirty="0" smtClean="0">
                <a:solidFill>
                  <a:srgbClr val="00B050"/>
                </a:solidFill>
              </a:rPr>
            </a:br>
            <a:r>
              <a:rPr lang="en-US" sz="2200" b="1" dirty="0">
                <a:solidFill>
                  <a:srgbClr val="00B050"/>
                </a:solidFill>
                <a:latin typeface="Book Antiqua" panose="02040602050305030304" pitchFamily="18" charset="0"/>
              </a:rPr>
              <a:t>WINDING </a:t>
            </a:r>
            <a:r>
              <a:rPr lang="en-US" sz="2200" b="1" dirty="0" smtClean="0">
                <a:solidFill>
                  <a:srgbClr val="00B050"/>
                </a:solidFill>
                <a:latin typeface="Book Antiqua" panose="02040602050305030304" pitchFamily="18" charset="0"/>
              </a:rPr>
              <a:t>UP</a:t>
            </a:r>
            <a:br>
              <a:rPr lang="en-US" sz="2200" b="1" dirty="0" smtClean="0">
                <a:solidFill>
                  <a:srgbClr val="00B050"/>
                </a:solidFill>
                <a:latin typeface="Book Antiqua" panose="02040602050305030304" pitchFamily="18" charset="0"/>
              </a:rPr>
            </a:br>
            <a:r>
              <a:rPr lang="en-US" sz="2200" b="1" dirty="0" smtClean="0">
                <a:solidFill>
                  <a:srgbClr val="C00000"/>
                </a:solidFill>
                <a:latin typeface="Book Antiqua" panose="02040602050305030304" pitchFamily="18" charset="0"/>
              </a:rPr>
              <a:t>(Section 301)</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1219200"/>
            <a:ext cx="7924800" cy="5257800"/>
          </a:xfrm>
        </p:spPr>
        <p:txBody>
          <a:bodyPr>
            <a:normAutofit fontScale="77500" lnSpcReduction="20000"/>
          </a:bodyPr>
          <a:lstStyle/>
          <a:p>
            <a:pPr lvl="0"/>
            <a:r>
              <a:rPr lang="en-US" dirty="0">
                <a:latin typeface="Book Antiqua" panose="02040602050305030304" pitchFamily="18" charset="0"/>
              </a:rPr>
              <a:t>a</a:t>
            </a:r>
            <a:r>
              <a:rPr lang="en-US" dirty="0" smtClean="0">
                <a:latin typeface="Book Antiqua" panose="02040602050305030304" pitchFamily="18" charset="0"/>
              </a:rPr>
              <a:t>dditional </a:t>
            </a:r>
            <a:r>
              <a:rPr lang="en-US" dirty="0">
                <a:latin typeface="Book Antiqua" panose="02040602050305030304" pitchFamily="18" charset="0"/>
              </a:rPr>
              <a:t>grounds for winding up by court </a:t>
            </a:r>
            <a:r>
              <a:rPr lang="en-US" dirty="0" smtClean="0">
                <a:latin typeface="Book Antiqua" panose="02040602050305030304" pitchFamily="18" charset="0"/>
              </a:rPr>
              <a:t>added</a:t>
            </a:r>
            <a:endParaRPr lang="en-AU" dirty="0">
              <a:latin typeface="Book Antiqua" panose="02040602050305030304" pitchFamily="18" charset="0"/>
            </a:endParaRPr>
          </a:p>
          <a:p>
            <a:pPr marL="0" lvl="0" indent="0">
              <a:buNone/>
            </a:pPr>
            <a:r>
              <a:rPr lang="en-US" dirty="0">
                <a:latin typeface="Book Antiqua" panose="02040602050305030304" pitchFamily="18" charset="0"/>
              </a:rPr>
              <a:t> </a:t>
            </a:r>
            <a:endParaRPr lang="en-AU" dirty="0" smtClean="0">
              <a:latin typeface="Book Antiqua" panose="02040602050305030304" pitchFamily="18" charset="0"/>
            </a:endParaRPr>
          </a:p>
          <a:p>
            <a:pPr lvl="0"/>
            <a:r>
              <a:rPr lang="en-US" dirty="0" smtClean="0">
                <a:latin typeface="Book Antiqua" panose="02040602050305030304" pitchFamily="18" charset="0"/>
              </a:rPr>
              <a:t>default by a company in filing its financial statements or annual returns for 2 financial years</a:t>
            </a:r>
            <a:endParaRPr lang="en-AU" dirty="0" smtClean="0">
              <a:latin typeface="Book Antiqua" panose="02040602050305030304" pitchFamily="18" charset="0"/>
            </a:endParaRPr>
          </a:p>
          <a:p>
            <a:pPr marL="0" indent="0">
              <a:buNone/>
            </a:pPr>
            <a:r>
              <a:rPr lang="en-US" dirty="0">
                <a:latin typeface="Book Antiqua" panose="02040602050305030304" pitchFamily="18" charset="0"/>
              </a:rPr>
              <a:t> </a:t>
            </a:r>
            <a:endParaRPr lang="en-AU" dirty="0">
              <a:latin typeface="Book Antiqua" panose="02040602050305030304" pitchFamily="18" charset="0"/>
            </a:endParaRPr>
          </a:p>
          <a:p>
            <a:pPr lvl="0"/>
            <a:r>
              <a:rPr lang="en-US" dirty="0" smtClean="0">
                <a:latin typeface="Book Antiqua" panose="02040602050305030304" pitchFamily="18" charset="0"/>
              </a:rPr>
              <a:t>conduct </a:t>
            </a:r>
            <a:r>
              <a:rPr lang="en-US" dirty="0">
                <a:latin typeface="Book Antiqua" panose="02040602050305030304" pitchFamily="18" charset="0"/>
              </a:rPr>
              <a:t>of business by a company in a manner oppressive to the minority members or persons concerned with the formation or promotion of the </a:t>
            </a:r>
            <a:r>
              <a:rPr lang="en-US" dirty="0" smtClean="0">
                <a:latin typeface="Book Antiqua" panose="02040602050305030304" pitchFamily="18" charset="0"/>
              </a:rPr>
              <a:t>company</a:t>
            </a:r>
            <a:endParaRPr lang="en-AU" dirty="0">
              <a:latin typeface="Book Antiqua" panose="02040602050305030304" pitchFamily="18" charset="0"/>
            </a:endParaRPr>
          </a:p>
          <a:p>
            <a:pPr marL="0" indent="0">
              <a:buNone/>
            </a:pPr>
            <a:endParaRPr lang="en-AU" dirty="0">
              <a:latin typeface="Book Antiqua" panose="02040602050305030304" pitchFamily="18" charset="0"/>
            </a:endParaRPr>
          </a:p>
          <a:p>
            <a:pPr lvl="0"/>
            <a:r>
              <a:rPr lang="en-US" dirty="0">
                <a:latin typeface="Book Antiqua" panose="02040602050305030304" pitchFamily="18" charset="0"/>
              </a:rPr>
              <a:t>revocation of a </a:t>
            </a:r>
            <a:r>
              <a:rPr lang="en-US" dirty="0" smtClean="0">
                <a:latin typeface="Book Antiqua" panose="02040602050305030304" pitchFamily="18" charset="0"/>
              </a:rPr>
              <a:t>license</a:t>
            </a:r>
            <a:endParaRPr lang="en-AU" dirty="0">
              <a:latin typeface="Book Antiqua" panose="02040602050305030304" pitchFamily="18" charset="0"/>
            </a:endParaRPr>
          </a:p>
          <a:p>
            <a:pPr marL="0" indent="0">
              <a:buNone/>
            </a:pPr>
            <a:r>
              <a:rPr lang="en-US" dirty="0">
                <a:latin typeface="Book Antiqua" panose="02040602050305030304" pitchFamily="18" charset="0"/>
              </a:rPr>
              <a:t> </a:t>
            </a:r>
            <a:endParaRPr lang="en-AU" dirty="0">
              <a:latin typeface="Book Antiqua" panose="02040602050305030304" pitchFamily="18" charset="0"/>
            </a:endParaRPr>
          </a:p>
          <a:p>
            <a:pPr lvl="0"/>
            <a:r>
              <a:rPr lang="en-US" dirty="0" smtClean="0">
                <a:latin typeface="Book Antiqua" panose="02040602050305030304" pitchFamily="18" charset="0"/>
              </a:rPr>
              <a:t>any </a:t>
            </a:r>
            <a:r>
              <a:rPr lang="en-US" dirty="0">
                <a:latin typeface="Book Antiqua" panose="02040602050305030304" pitchFamily="18" charset="0"/>
              </a:rPr>
              <a:t>other ground notified by the </a:t>
            </a:r>
            <a:r>
              <a:rPr lang="en-US" dirty="0" smtClean="0">
                <a:latin typeface="Book Antiqua" panose="02040602050305030304" pitchFamily="18" charset="0"/>
              </a:rPr>
              <a:t>Commission</a:t>
            </a:r>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47</a:t>
            </a:fld>
            <a:endParaRPr lang="en-US"/>
          </a:p>
        </p:txBody>
      </p:sp>
    </p:spTree>
    <p:extLst>
      <p:ext uri="{BB962C8B-B14F-4D97-AF65-F5344CB8AC3E}">
        <p14:creationId xmlns:p14="http://schemas.microsoft.com/office/powerpoint/2010/main" val="6673691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914400"/>
            <a:ext cx="8229600" cy="5334000"/>
          </a:xfrm>
        </p:spPr>
        <p:txBody>
          <a:bodyPr>
            <a:normAutofit/>
          </a:bodyPr>
          <a:lstStyle/>
          <a:p>
            <a:pPr marL="0" lvl="0" indent="0" algn="just">
              <a:buNone/>
            </a:pPr>
            <a:endParaRPr lang="en-US" sz="2400" dirty="0" smtClean="0"/>
          </a:p>
          <a:p>
            <a:pPr lvl="0"/>
            <a:endParaRPr lang="en-US" dirty="0"/>
          </a:p>
        </p:txBody>
      </p:sp>
      <p:sp>
        <p:nvSpPr>
          <p:cNvPr id="5" name="Rectangle 4"/>
          <p:cNvSpPr/>
          <p:nvPr/>
        </p:nvSpPr>
        <p:spPr>
          <a:xfrm>
            <a:off x="304800" y="237292"/>
            <a:ext cx="8229600" cy="707886"/>
          </a:xfrm>
          <a:prstGeom prst="rect">
            <a:avLst/>
          </a:prstGeom>
        </p:spPr>
        <p:txBody>
          <a:bodyPr wrap="square">
            <a:spAutoFit/>
          </a:bodyPr>
          <a:lstStyle/>
          <a:p>
            <a:endParaRPr lang="en-US" sz="4000" dirty="0"/>
          </a:p>
        </p:txBody>
      </p:sp>
      <p:sp>
        <p:nvSpPr>
          <p:cNvPr id="4" name="Rectangle 3"/>
          <p:cNvSpPr/>
          <p:nvPr/>
        </p:nvSpPr>
        <p:spPr>
          <a:xfrm>
            <a:off x="457200" y="533400"/>
            <a:ext cx="7848600" cy="5139869"/>
          </a:xfrm>
          <a:prstGeom prst="rect">
            <a:avLst/>
          </a:prstGeom>
        </p:spPr>
        <p:txBody>
          <a:bodyPr wrap="square">
            <a:spAutoFit/>
          </a:bodyPr>
          <a:lstStyle/>
          <a:p>
            <a:pPr lvl="0" algn="ctr">
              <a:spcBef>
                <a:spcPct val="0"/>
              </a:spcBef>
            </a:pPr>
            <a:r>
              <a:rPr lang="en-US" sz="2000" b="1" dirty="0">
                <a:solidFill>
                  <a:srgbClr val="00B050"/>
                </a:solidFill>
                <a:latin typeface="Book Antiqua" panose="02040602050305030304" pitchFamily="18" charset="0"/>
                <a:ea typeface="+mj-ea"/>
                <a:cs typeface="+mj-cs"/>
              </a:rPr>
              <a:t>PANEL OF PROVISIONAL MANAGER AND OFFICIAL </a:t>
            </a:r>
            <a:r>
              <a:rPr lang="en-US" sz="2000" b="1" dirty="0" smtClean="0">
                <a:solidFill>
                  <a:srgbClr val="00B050"/>
                </a:solidFill>
                <a:latin typeface="Book Antiqua" panose="02040602050305030304" pitchFamily="18" charset="0"/>
                <a:ea typeface="+mj-ea"/>
                <a:cs typeface="+mj-cs"/>
              </a:rPr>
              <a:t>LIQUIDATORS</a:t>
            </a:r>
          </a:p>
          <a:p>
            <a:pPr lvl="0" algn="ctr"/>
            <a:r>
              <a:rPr lang="en-US" sz="2000" b="1" dirty="0" smtClean="0">
                <a:solidFill>
                  <a:srgbClr val="C00000"/>
                </a:solidFill>
                <a:latin typeface="Book Antiqua" panose="02040602050305030304" pitchFamily="18" charset="0"/>
                <a:ea typeface="+mj-ea"/>
                <a:cs typeface="+mj-cs"/>
              </a:rPr>
              <a:t>(Section 315 ) </a:t>
            </a:r>
          </a:p>
          <a:p>
            <a:pPr lvl="0" algn="ctr"/>
            <a:endParaRPr lang="en-US" sz="1200" b="1" dirty="0">
              <a:solidFill>
                <a:srgbClr val="C00000"/>
              </a:solidFill>
              <a:latin typeface="Book Antiqua" panose="02040602050305030304" pitchFamily="18" charset="0"/>
            </a:endParaRPr>
          </a:p>
          <a:p>
            <a:pPr lvl="0" algn="just"/>
            <a:r>
              <a:rPr lang="en-US" sz="2400" dirty="0">
                <a:latin typeface="Book Antiqua" panose="02040602050305030304" pitchFamily="18" charset="0"/>
              </a:rPr>
              <a:t>Panel to be </a:t>
            </a:r>
            <a:r>
              <a:rPr lang="en-US" sz="2400" dirty="0" smtClean="0">
                <a:latin typeface="Book Antiqua" panose="02040602050305030304" pitchFamily="18" charset="0"/>
              </a:rPr>
              <a:t> </a:t>
            </a:r>
            <a:r>
              <a:rPr lang="en-US" sz="2400" dirty="0">
                <a:latin typeface="Book Antiqua" panose="02040602050305030304" pitchFamily="18" charset="0"/>
              </a:rPr>
              <a:t>maintained by the Commission, consisting of individuals from disciplines including chartered accountancy, law, </a:t>
            </a:r>
            <a:r>
              <a:rPr lang="en-US" sz="2400" dirty="0" smtClean="0">
                <a:latin typeface="Book Antiqua" panose="02040602050305030304" pitchFamily="18" charset="0"/>
              </a:rPr>
              <a:t>company secretary</a:t>
            </a:r>
            <a:r>
              <a:rPr lang="en-US" sz="2400" dirty="0">
                <a:latin typeface="Book Antiqua" panose="02040602050305030304" pitchFamily="18" charset="0"/>
              </a:rPr>
              <a:t>, cost and management </a:t>
            </a:r>
            <a:r>
              <a:rPr lang="en-US" sz="2400" dirty="0" smtClean="0">
                <a:latin typeface="Book Antiqua" panose="02040602050305030304" pitchFamily="18" charset="0"/>
              </a:rPr>
              <a:t>accountancy and retired public servant </a:t>
            </a:r>
            <a:r>
              <a:rPr lang="en-US" sz="2400" dirty="0">
                <a:latin typeface="Book Antiqua" panose="02040602050305030304" pitchFamily="18" charset="0"/>
              </a:rPr>
              <a:t>etc.</a:t>
            </a:r>
            <a:endParaRPr lang="en-AU" sz="2400" dirty="0">
              <a:latin typeface="Book Antiqua" panose="02040602050305030304" pitchFamily="18" charset="0"/>
            </a:endParaRPr>
          </a:p>
          <a:p>
            <a:r>
              <a:rPr lang="en-US" sz="2400" dirty="0">
                <a:latin typeface="Book Antiqua" panose="02040602050305030304" pitchFamily="18" charset="0"/>
              </a:rPr>
              <a:t> </a:t>
            </a:r>
            <a:r>
              <a:rPr lang="en-US" sz="2400" b="1" dirty="0">
                <a:latin typeface="Book Antiqua" panose="02040602050305030304" pitchFamily="18" charset="0"/>
              </a:rPr>
              <a:t> </a:t>
            </a:r>
            <a:endParaRPr lang="en-AU" sz="2400" dirty="0">
              <a:latin typeface="Book Antiqua" panose="02040602050305030304" pitchFamily="18" charset="0"/>
            </a:endParaRPr>
          </a:p>
          <a:p>
            <a:pPr algn="ctr">
              <a:spcBef>
                <a:spcPct val="0"/>
              </a:spcBef>
            </a:pPr>
            <a:r>
              <a:rPr lang="en-US" sz="2000" b="1" dirty="0">
                <a:solidFill>
                  <a:srgbClr val="00B050"/>
                </a:solidFill>
                <a:latin typeface="Book Antiqua" panose="02040602050305030304" pitchFamily="18" charset="0"/>
                <a:ea typeface="+mj-ea"/>
                <a:cs typeface="+mj-cs"/>
              </a:rPr>
              <a:t>VALUATION </a:t>
            </a:r>
            <a:r>
              <a:rPr lang="en-US" sz="2000" b="1" dirty="0" smtClean="0">
                <a:solidFill>
                  <a:srgbClr val="00B050"/>
                </a:solidFill>
                <a:latin typeface="Book Antiqua" panose="02040602050305030304" pitchFamily="18" charset="0"/>
                <a:ea typeface="+mj-ea"/>
                <a:cs typeface="+mj-cs"/>
              </a:rPr>
              <a:t>REGIME</a:t>
            </a:r>
          </a:p>
          <a:p>
            <a:pPr algn="ctr">
              <a:spcBef>
                <a:spcPct val="0"/>
              </a:spcBef>
            </a:pPr>
            <a:r>
              <a:rPr lang="en-US" sz="2000" b="1" dirty="0" smtClean="0">
                <a:solidFill>
                  <a:srgbClr val="C00000"/>
                </a:solidFill>
                <a:latin typeface="Book Antiqua" panose="02040602050305030304" pitchFamily="18" charset="0"/>
                <a:ea typeface="+mj-ea"/>
                <a:cs typeface="+mj-cs"/>
              </a:rPr>
              <a:t>(Section 460 ) </a:t>
            </a:r>
            <a:endParaRPr lang="en-AU" sz="2000" b="1" dirty="0">
              <a:solidFill>
                <a:srgbClr val="C00000"/>
              </a:solidFill>
              <a:latin typeface="Book Antiqua" panose="02040602050305030304" pitchFamily="18" charset="0"/>
              <a:ea typeface="+mj-ea"/>
              <a:cs typeface="+mj-cs"/>
            </a:endParaRPr>
          </a:p>
          <a:p>
            <a:r>
              <a:rPr lang="en-US" sz="2400" dirty="0">
                <a:latin typeface="Book Antiqua" panose="02040602050305030304" pitchFamily="18" charset="0"/>
              </a:rPr>
              <a:t> </a:t>
            </a:r>
            <a:endParaRPr lang="en-AU" sz="2400" dirty="0">
              <a:latin typeface="Book Antiqua" panose="02040602050305030304" pitchFamily="18" charset="0"/>
            </a:endParaRPr>
          </a:p>
          <a:p>
            <a:pPr lvl="0" algn="just"/>
            <a:r>
              <a:rPr lang="en-US" sz="2400" dirty="0">
                <a:latin typeface="Book Antiqua" panose="02040602050305030304" pitchFamily="18" charset="0"/>
              </a:rPr>
              <a:t>Valuation of assets/services mandatory by the qualified </a:t>
            </a:r>
            <a:r>
              <a:rPr lang="en-US" sz="2400" dirty="0" err="1">
                <a:latin typeface="Book Antiqua" panose="02040602050305030304" pitchFamily="18" charset="0"/>
              </a:rPr>
              <a:t>valuer</a:t>
            </a:r>
            <a:r>
              <a:rPr lang="en-US" sz="2400" dirty="0">
                <a:latin typeface="Book Antiqua" panose="02040602050305030304" pitchFamily="18" charset="0"/>
              </a:rPr>
              <a:t> registered with the Commission for allotment of shares for consideration other than </a:t>
            </a:r>
            <a:r>
              <a:rPr lang="en-US" sz="2400" dirty="0" smtClean="0">
                <a:latin typeface="Book Antiqua" panose="02040602050305030304" pitchFamily="18" charset="0"/>
              </a:rPr>
              <a:t>cash</a:t>
            </a:r>
            <a:endParaRPr lang="en-AU" sz="24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48</a:t>
            </a:fld>
            <a:endParaRPr lang="en-US"/>
          </a:p>
        </p:txBody>
      </p:sp>
    </p:spTree>
    <p:extLst>
      <p:ext uri="{BB962C8B-B14F-4D97-AF65-F5344CB8AC3E}">
        <p14:creationId xmlns:p14="http://schemas.microsoft.com/office/powerpoint/2010/main" val="45756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457200"/>
            <a:ext cx="8229600" cy="5867400"/>
          </a:xfrm>
        </p:spPr>
        <p:txBody>
          <a:bodyPr>
            <a:normAutofit fontScale="77500" lnSpcReduction="20000"/>
          </a:bodyPr>
          <a:lstStyle/>
          <a:p>
            <a:pPr marL="0" indent="0" algn="ctr">
              <a:spcBef>
                <a:spcPct val="0"/>
              </a:spcBef>
              <a:buNone/>
            </a:pPr>
            <a:r>
              <a:rPr lang="en-US" sz="2500" b="1" dirty="0" smtClean="0">
                <a:solidFill>
                  <a:srgbClr val="00B050"/>
                </a:solidFill>
                <a:latin typeface="Book Antiqua" panose="02040602050305030304" pitchFamily="18" charset="0"/>
                <a:ea typeface="+mj-ea"/>
                <a:cs typeface="+mj-cs"/>
              </a:rPr>
              <a:t>MEDIATION</a:t>
            </a:r>
          </a:p>
          <a:p>
            <a:pPr marL="0" indent="0" algn="ctr">
              <a:spcBef>
                <a:spcPct val="0"/>
              </a:spcBef>
              <a:buNone/>
            </a:pPr>
            <a:r>
              <a:rPr lang="en-US" sz="2500" b="1" dirty="0" smtClean="0">
                <a:solidFill>
                  <a:srgbClr val="C00000"/>
                </a:solidFill>
                <a:latin typeface="Book Antiqua" panose="02040602050305030304" pitchFamily="18" charset="0"/>
                <a:ea typeface="+mj-ea"/>
                <a:cs typeface="+mj-cs"/>
              </a:rPr>
              <a:t>(Section 276, 277) </a:t>
            </a:r>
            <a:endParaRPr lang="en-AU" sz="2500" b="1" dirty="0">
              <a:solidFill>
                <a:srgbClr val="C00000"/>
              </a:solidFill>
              <a:latin typeface="Book Antiqua" panose="02040602050305030304" pitchFamily="18" charset="0"/>
              <a:ea typeface="+mj-ea"/>
              <a:cs typeface="+mj-cs"/>
            </a:endParaRPr>
          </a:p>
          <a:p>
            <a:pPr marL="0" indent="0">
              <a:buNone/>
            </a:pPr>
            <a:endParaRPr lang="en-AU" sz="2500" dirty="0">
              <a:latin typeface="Book Antiqua" panose="02040602050305030304" pitchFamily="18" charset="0"/>
            </a:endParaRPr>
          </a:p>
          <a:p>
            <a:pPr lvl="0"/>
            <a:r>
              <a:rPr lang="en-US" sz="2500" dirty="0">
                <a:latin typeface="Book Antiqua" panose="02040602050305030304" pitchFamily="18" charset="0"/>
              </a:rPr>
              <a:t>Option to resolve disputes through mediation </a:t>
            </a:r>
            <a:r>
              <a:rPr lang="en-US" sz="2500" dirty="0" smtClean="0">
                <a:latin typeface="Book Antiqua" panose="02040602050305030304" pitchFamily="18" charset="0"/>
              </a:rPr>
              <a:t>provided</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a:p>
            <a:pPr lvl="0"/>
            <a:r>
              <a:rPr lang="en-US" sz="2500" dirty="0">
                <a:latin typeface="Book Antiqua" panose="02040602050305030304" pitchFamily="18" charset="0"/>
              </a:rPr>
              <a:t>The Commission has been empowered to maintain a panel of experts to be called the “mediation and conciliation panel</a:t>
            </a:r>
            <a:r>
              <a:rPr lang="en-US" sz="2500" dirty="0" smtClean="0">
                <a:latin typeface="Book Antiqua" panose="02040602050305030304" pitchFamily="18" charset="0"/>
              </a:rPr>
              <a:t>”</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a:p>
            <a:pPr lvl="0"/>
            <a:r>
              <a:rPr lang="en-US" sz="2500" dirty="0" smtClean="0">
                <a:latin typeface="Book Antiqua" panose="02040602050305030304" pitchFamily="18" charset="0"/>
              </a:rPr>
              <a:t>Disputing parties </a:t>
            </a:r>
            <a:r>
              <a:rPr lang="en-US" sz="2500" dirty="0">
                <a:latin typeface="Book Antiqua" panose="02040602050305030304" pitchFamily="18" charset="0"/>
              </a:rPr>
              <a:t>may </a:t>
            </a:r>
            <a:r>
              <a:rPr lang="en-US" sz="2500" dirty="0" smtClean="0">
                <a:latin typeface="Book Antiqua" panose="02040602050305030304" pitchFamily="18" charset="0"/>
              </a:rPr>
              <a:t>before; </a:t>
            </a:r>
            <a:r>
              <a:rPr lang="en-US" sz="2500" dirty="0">
                <a:latin typeface="Book Antiqua" panose="02040602050305030304" pitchFamily="18" charset="0"/>
              </a:rPr>
              <a:t>or after entering into a formal dispute resolution </a:t>
            </a:r>
            <a:r>
              <a:rPr lang="en-US" sz="2500" dirty="0" smtClean="0">
                <a:latin typeface="Book Antiqua" panose="02040602050305030304" pitchFamily="18" charset="0"/>
              </a:rPr>
              <a:t>process, pending </a:t>
            </a:r>
            <a:r>
              <a:rPr lang="en-US" sz="2500" dirty="0">
                <a:latin typeface="Book Antiqua" panose="02040602050305030304" pitchFamily="18" charset="0"/>
              </a:rPr>
              <a:t>before the </a:t>
            </a:r>
            <a:r>
              <a:rPr lang="en-US" sz="2500" dirty="0" smtClean="0">
                <a:latin typeface="Book Antiqua" panose="02040602050305030304" pitchFamily="18" charset="0"/>
              </a:rPr>
              <a:t>Commission or the </a:t>
            </a:r>
            <a:r>
              <a:rPr lang="en-US" sz="2500" dirty="0">
                <a:latin typeface="Book Antiqua" panose="02040602050305030304" pitchFamily="18" charset="0"/>
              </a:rPr>
              <a:t>Appellate Bench may approach the Mediation and Conciliation </a:t>
            </a:r>
            <a:r>
              <a:rPr lang="en-US" sz="2500" dirty="0" smtClean="0">
                <a:latin typeface="Book Antiqua" panose="02040602050305030304" pitchFamily="18" charset="0"/>
              </a:rPr>
              <a:t>Panel</a:t>
            </a:r>
          </a:p>
          <a:p>
            <a:pPr marL="0" indent="0" algn="ctr">
              <a:spcBef>
                <a:spcPct val="0"/>
              </a:spcBef>
              <a:buNone/>
            </a:pPr>
            <a:endParaRPr lang="en-US" sz="2400" b="1" dirty="0" smtClean="0"/>
          </a:p>
          <a:p>
            <a:pPr marL="1377950" indent="-914400">
              <a:spcBef>
                <a:spcPct val="0"/>
              </a:spcBef>
              <a:buNone/>
            </a:pPr>
            <a:r>
              <a:rPr lang="en-US" sz="2400" b="1" dirty="0" smtClean="0">
                <a:latin typeface="Book Antiqua" panose="02040602050305030304" pitchFamily="18" charset="0"/>
              </a:rPr>
              <a:t>Impact</a:t>
            </a:r>
            <a:r>
              <a:rPr lang="en-US" sz="2400" b="1" dirty="0">
                <a:latin typeface="Book Antiqua" panose="02040602050305030304" pitchFamily="18" charset="0"/>
              </a:rPr>
              <a:t>:</a:t>
            </a:r>
            <a:r>
              <a:rPr lang="en-US" sz="2400" dirty="0">
                <a:latin typeface="Book Antiqua" panose="02040602050305030304" pitchFamily="18" charset="0"/>
              </a:rPr>
              <a:t> </a:t>
            </a:r>
            <a:r>
              <a:rPr lang="en-US" sz="2400" dirty="0" smtClean="0">
                <a:latin typeface="Book Antiqua" panose="02040602050305030304" pitchFamily="18" charset="0"/>
              </a:rPr>
              <a:t>	Facilitating </a:t>
            </a:r>
            <a:r>
              <a:rPr lang="en-US" sz="2400" dirty="0">
                <a:latin typeface="Book Antiqua" panose="02040602050305030304" pitchFamily="18" charset="0"/>
              </a:rPr>
              <a:t>alternative dispute resolution for reducing cost of the companies. </a:t>
            </a:r>
            <a:endParaRPr lang="en-AU" sz="2400" dirty="0">
              <a:latin typeface="Book Antiqua" panose="02040602050305030304" pitchFamily="18" charset="0"/>
            </a:endParaRPr>
          </a:p>
          <a:p>
            <a:pPr marL="0" indent="0" algn="ctr">
              <a:spcBef>
                <a:spcPct val="0"/>
              </a:spcBef>
              <a:buNone/>
            </a:pPr>
            <a:endParaRPr lang="en-US" sz="2500" b="1" dirty="0" smtClean="0">
              <a:solidFill>
                <a:srgbClr val="00B050"/>
              </a:solidFill>
              <a:latin typeface="Book Antiqua" panose="02040602050305030304" pitchFamily="18" charset="0"/>
            </a:endParaRPr>
          </a:p>
          <a:p>
            <a:pPr marL="0" indent="0" algn="ctr">
              <a:spcBef>
                <a:spcPct val="0"/>
              </a:spcBef>
              <a:buNone/>
            </a:pPr>
            <a:r>
              <a:rPr lang="en-US" sz="2500" b="1" dirty="0">
                <a:solidFill>
                  <a:srgbClr val="00B050"/>
                </a:solidFill>
                <a:latin typeface="Book Antiqua" panose="02040602050305030304" pitchFamily="18" charset="0"/>
                <a:ea typeface="+mj-ea"/>
                <a:cs typeface="+mj-cs"/>
              </a:rPr>
              <a:t>CODE OF CORPORATE GOVERNANCE</a:t>
            </a:r>
          </a:p>
          <a:p>
            <a:pPr marL="0" indent="0" algn="ctr">
              <a:spcBef>
                <a:spcPct val="0"/>
              </a:spcBef>
              <a:buNone/>
            </a:pPr>
            <a:r>
              <a:rPr lang="en-US" sz="2500" b="1" dirty="0" smtClean="0">
                <a:solidFill>
                  <a:srgbClr val="C00000"/>
                </a:solidFill>
                <a:latin typeface="Book Antiqua" panose="02040602050305030304" pitchFamily="18" charset="0"/>
              </a:rPr>
              <a:t>(Section </a:t>
            </a:r>
            <a:r>
              <a:rPr lang="en-US" sz="2500" b="1" dirty="0">
                <a:solidFill>
                  <a:srgbClr val="C00000"/>
                </a:solidFill>
                <a:latin typeface="Book Antiqua" panose="02040602050305030304" pitchFamily="18" charset="0"/>
              </a:rPr>
              <a:t>156 ) </a:t>
            </a:r>
          </a:p>
          <a:p>
            <a:pPr marL="0" indent="0">
              <a:buNone/>
            </a:pPr>
            <a:endParaRPr lang="en-AU" sz="2500" dirty="0">
              <a:latin typeface="Book Antiqua" panose="02040602050305030304" pitchFamily="18" charset="0"/>
            </a:endParaRPr>
          </a:p>
          <a:p>
            <a:pPr lvl="0"/>
            <a:r>
              <a:rPr lang="en-US" sz="2500" dirty="0">
                <a:latin typeface="Book Antiqua" panose="02040602050305030304" pitchFamily="18" charset="0"/>
              </a:rPr>
              <a:t>Enabling provision added to frame the Code for corporate governance. </a:t>
            </a:r>
            <a:endParaRPr lang="en-AU" sz="2500" dirty="0">
              <a:latin typeface="Book Antiqua" panose="02040602050305030304" pitchFamily="18" charset="0"/>
            </a:endParaRPr>
          </a:p>
          <a:p>
            <a:pPr lvl="0"/>
            <a:endParaRPr lang="en-AU" sz="27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49</a:t>
            </a:fld>
            <a:endParaRPr lang="en-US"/>
          </a:p>
        </p:txBody>
      </p:sp>
    </p:spTree>
    <p:extLst>
      <p:ext uri="{BB962C8B-B14F-4D97-AF65-F5344CB8AC3E}">
        <p14:creationId xmlns:p14="http://schemas.microsoft.com/office/powerpoint/2010/main" val="3606835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533400" y="76200"/>
            <a:ext cx="8229600" cy="1143000"/>
          </a:xfrm>
        </p:spPr>
        <p:txBody>
          <a:bodyPr>
            <a:normAutofit/>
          </a:bodyPr>
          <a:lstStyle/>
          <a:p>
            <a:pPr algn="l"/>
            <a:r>
              <a:rPr lang="en-US" sz="3000" b="1" dirty="0" smtClean="0">
                <a:solidFill>
                  <a:srgbClr val="00B050"/>
                </a:solidFill>
                <a:latin typeface="Book Antiqua" panose="02040602050305030304" pitchFamily="18" charset="0"/>
              </a:rPr>
              <a:t>LEGAL FRAMEWORK CONSULTED </a:t>
            </a:r>
            <a:endParaRPr lang="en-AU" sz="3000" dirty="0">
              <a:latin typeface="Book Antiqua" panose="02040602050305030304" pitchFamily="18" charset="0"/>
            </a:endParaRPr>
          </a:p>
        </p:txBody>
      </p:sp>
      <p:sp>
        <p:nvSpPr>
          <p:cNvPr id="3" name="Content Placeholder 2"/>
          <p:cNvSpPr>
            <a:spLocks noGrp="1"/>
          </p:cNvSpPr>
          <p:nvPr>
            <p:ph idx="1"/>
          </p:nvPr>
        </p:nvSpPr>
        <p:spPr>
          <a:xfrm>
            <a:off x="762000" y="1295400"/>
            <a:ext cx="7162800" cy="4953000"/>
          </a:xfrm>
        </p:spPr>
        <p:txBody>
          <a:bodyPr>
            <a:normAutofit fontScale="55000" lnSpcReduction="20000"/>
          </a:bodyPr>
          <a:lstStyle/>
          <a:p>
            <a:pPr marL="0" indent="0">
              <a:buNone/>
            </a:pPr>
            <a:r>
              <a:rPr lang="en-US" sz="3600" b="1" dirty="0">
                <a:latin typeface="Book Antiqua" panose="02040602050305030304" pitchFamily="18" charset="0"/>
              </a:rPr>
              <a:t>Australia</a:t>
            </a:r>
            <a:endParaRPr lang="en-AU" sz="3600" dirty="0">
              <a:latin typeface="Book Antiqua" panose="02040602050305030304" pitchFamily="18" charset="0"/>
            </a:endParaRPr>
          </a:p>
          <a:p>
            <a:pPr lvl="0"/>
            <a:r>
              <a:rPr lang="en-US" sz="3600" dirty="0">
                <a:latin typeface="Book Antiqua" panose="02040602050305030304" pitchFamily="18" charset="0"/>
              </a:rPr>
              <a:t>Corporations Act, 2001</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Singapore</a:t>
            </a:r>
            <a:endParaRPr lang="en-AU" sz="3600" dirty="0">
              <a:latin typeface="Book Antiqua" panose="02040602050305030304" pitchFamily="18" charset="0"/>
            </a:endParaRPr>
          </a:p>
          <a:p>
            <a:pPr lvl="0"/>
            <a:r>
              <a:rPr lang="en-US" sz="3600" dirty="0">
                <a:latin typeface="Book Antiqua" panose="02040602050305030304" pitchFamily="18" charset="0"/>
              </a:rPr>
              <a:t>Companies Act (Amended 2006)</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Hong Kong</a:t>
            </a:r>
            <a:endParaRPr lang="en-AU" sz="3600" dirty="0">
              <a:latin typeface="Book Antiqua" panose="02040602050305030304" pitchFamily="18" charset="0"/>
            </a:endParaRPr>
          </a:p>
          <a:p>
            <a:pPr lvl="0"/>
            <a:r>
              <a:rPr lang="en-US" sz="3600" dirty="0">
                <a:latin typeface="Book Antiqua" panose="02040602050305030304" pitchFamily="18" charset="0"/>
              </a:rPr>
              <a:t>Companies Ordinance, 2013</a:t>
            </a:r>
            <a:endParaRPr lang="en-AU" sz="3600" dirty="0">
              <a:latin typeface="Book Antiqua" panose="02040602050305030304" pitchFamily="18" charset="0"/>
            </a:endParaRPr>
          </a:p>
          <a:p>
            <a:pPr lvl="0"/>
            <a:r>
              <a:rPr lang="en-US" sz="3600" dirty="0">
                <a:latin typeface="Book Antiqua" panose="02040602050305030304" pitchFamily="18" charset="0"/>
              </a:rPr>
              <a:t>Companies (Winding Up and Miscellaneous Provisions) Ordinance (Amended 28 of 2012)</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New Zealand</a:t>
            </a:r>
            <a:endParaRPr lang="en-AU" sz="3600" dirty="0">
              <a:latin typeface="Book Antiqua" panose="02040602050305030304" pitchFamily="18" charset="0"/>
            </a:endParaRPr>
          </a:p>
          <a:p>
            <a:pPr lvl="0"/>
            <a:r>
              <a:rPr lang="en-US" sz="3600" dirty="0">
                <a:latin typeface="Book Antiqua" panose="02040602050305030304" pitchFamily="18" charset="0"/>
              </a:rPr>
              <a:t>Companies Act, 1993</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Malaysia</a:t>
            </a:r>
            <a:endParaRPr lang="en-AU" sz="3600" dirty="0">
              <a:latin typeface="Book Antiqua" panose="02040602050305030304" pitchFamily="18" charset="0"/>
            </a:endParaRPr>
          </a:p>
          <a:p>
            <a:pPr lvl="0"/>
            <a:r>
              <a:rPr lang="en-US" sz="3600" dirty="0">
                <a:latin typeface="Book Antiqua" panose="02040602050305030304" pitchFamily="18" charset="0"/>
              </a:rPr>
              <a:t>Companies Act, 1965</a:t>
            </a:r>
            <a:endParaRPr lang="en-AU" sz="3600" dirty="0">
              <a:latin typeface="Book Antiqua" panose="02040602050305030304" pitchFamily="18" charset="0"/>
            </a:endParaRPr>
          </a:p>
          <a:p>
            <a:endParaRPr lang="en-AU"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5</a:t>
            </a:fld>
            <a:endParaRPr lang="en-US"/>
          </a:p>
        </p:txBody>
      </p:sp>
    </p:spTree>
    <p:extLst>
      <p:ext uri="{BB962C8B-B14F-4D97-AF65-F5344CB8AC3E}">
        <p14:creationId xmlns:p14="http://schemas.microsoft.com/office/powerpoint/2010/main" val="4862229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609600"/>
            <a:ext cx="7620000" cy="5562600"/>
          </a:xfrm>
        </p:spPr>
        <p:txBody>
          <a:bodyPr>
            <a:normAutofit fontScale="70000" lnSpcReduction="20000"/>
          </a:bodyPr>
          <a:lstStyle/>
          <a:p>
            <a:pPr marL="0" indent="0" algn="ctr">
              <a:spcBef>
                <a:spcPct val="0"/>
              </a:spcBef>
              <a:buNone/>
            </a:pPr>
            <a:r>
              <a:rPr lang="en-US" sz="2900" b="1" dirty="0">
                <a:solidFill>
                  <a:srgbClr val="00B050"/>
                </a:solidFill>
                <a:latin typeface="Book Antiqua" panose="02040602050305030304" pitchFamily="18" charset="0"/>
                <a:ea typeface="+mj-ea"/>
                <a:cs typeface="+mj-cs"/>
              </a:rPr>
              <a:t>ACCEPTANCE OF DOCUMENTS PRESENTED AFTER PRESCRIBED </a:t>
            </a:r>
            <a:r>
              <a:rPr lang="en-US" sz="2900" b="1" dirty="0" smtClean="0">
                <a:solidFill>
                  <a:srgbClr val="00B050"/>
                </a:solidFill>
                <a:latin typeface="Book Antiqua" panose="02040602050305030304" pitchFamily="18" charset="0"/>
                <a:ea typeface="+mj-ea"/>
                <a:cs typeface="+mj-cs"/>
              </a:rPr>
              <a:t>TIME</a:t>
            </a:r>
          </a:p>
          <a:p>
            <a:pPr marL="0" indent="0" algn="ctr">
              <a:spcBef>
                <a:spcPct val="0"/>
              </a:spcBef>
              <a:buNone/>
            </a:pPr>
            <a:r>
              <a:rPr lang="en-US" sz="2900" b="1" dirty="0" smtClean="0">
                <a:solidFill>
                  <a:srgbClr val="C00000"/>
                </a:solidFill>
                <a:latin typeface="Book Antiqua" panose="02040602050305030304" pitchFamily="18" charset="0"/>
                <a:ea typeface="+mj-ea"/>
                <a:cs typeface="+mj-cs"/>
              </a:rPr>
              <a:t>(Section 468) </a:t>
            </a:r>
            <a:endParaRPr lang="en-AU" sz="2900" b="1" dirty="0">
              <a:solidFill>
                <a:srgbClr val="C00000"/>
              </a:solidFill>
              <a:latin typeface="Book Antiqua" panose="02040602050305030304" pitchFamily="18" charset="0"/>
              <a:ea typeface="+mj-ea"/>
              <a:cs typeface="+mj-cs"/>
            </a:endParaRPr>
          </a:p>
          <a:p>
            <a:pPr lvl="0" algn="just"/>
            <a:endParaRPr lang="en-US" sz="2000" dirty="0" smtClean="0">
              <a:latin typeface="Book Antiqua" panose="02040602050305030304" pitchFamily="18" charset="0"/>
            </a:endParaRPr>
          </a:p>
          <a:p>
            <a:pPr lvl="0" algn="just"/>
            <a:r>
              <a:rPr lang="en-US" sz="2400" dirty="0" smtClean="0">
                <a:latin typeface="Book Antiqua" panose="02040602050305030304" pitchFamily="18" charset="0"/>
              </a:rPr>
              <a:t>A revolutionary change</a:t>
            </a:r>
          </a:p>
          <a:p>
            <a:pPr lvl="0" algn="just"/>
            <a:endParaRPr lang="en-US" sz="1400" dirty="0" smtClean="0">
              <a:latin typeface="Book Antiqua" panose="02040602050305030304" pitchFamily="18" charset="0"/>
            </a:endParaRPr>
          </a:p>
          <a:p>
            <a:pPr lvl="0" algn="just"/>
            <a:r>
              <a:rPr lang="en-US" sz="2400" dirty="0" smtClean="0">
                <a:latin typeface="Book Antiqua" panose="02040602050305030304" pitchFamily="18" charset="0"/>
              </a:rPr>
              <a:t>As </a:t>
            </a:r>
            <a:r>
              <a:rPr lang="en-US" sz="2400" dirty="0">
                <a:latin typeface="Book Antiqua" panose="02040602050305030304" pitchFamily="18" charset="0"/>
              </a:rPr>
              <a:t>a result of this provision the late fee paid shall be full and final liability with respect to delay in filing up to 2 years and no adjudication </a:t>
            </a:r>
            <a:r>
              <a:rPr lang="en-US" sz="2400" dirty="0" smtClean="0">
                <a:latin typeface="Book Antiqua" panose="02040602050305030304" pitchFamily="18" charset="0"/>
              </a:rPr>
              <a:t>proceeding </a:t>
            </a:r>
            <a:r>
              <a:rPr lang="en-US" sz="2400" dirty="0">
                <a:latin typeface="Book Antiqua" panose="02040602050305030304" pitchFamily="18" charset="0"/>
              </a:rPr>
              <a:t>shall be </a:t>
            </a:r>
            <a:r>
              <a:rPr lang="en-US" sz="2400" dirty="0" smtClean="0">
                <a:latin typeface="Book Antiqua" panose="02040602050305030304" pitchFamily="18" charset="0"/>
              </a:rPr>
              <a:t>initiated</a:t>
            </a:r>
          </a:p>
          <a:p>
            <a:pPr lvl="0" algn="just"/>
            <a:endParaRPr lang="en-US" sz="1400" dirty="0">
              <a:latin typeface="Book Antiqua" panose="02040602050305030304" pitchFamily="18" charset="0"/>
            </a:endParaRPr>
          </a:p>
          <a:p>
            <a:pPr marL="685800" lvl="0" algn="just"/>
            <a:r>
              <a:rPr lang="en-US" sz="2400" dirty="0" smtClean="0">
                <a:solidFill>
                  <a:srgbClr val="FF0000"/>
                </a:solidFill>
                <a:latin typeface="Book Antiqua" panose="02040602050305030304" pitchFamily="18" charset="0"/>
              </a:rPr>
              <a:t>Slabs </a:t>
            </a:r>
          </a:p>
          <a:p>
            <a:pPr marL="0" lvl="0" indent="0" algn="just">
              <a:buNone/>
            </a:pPr>
            <a:endParaRPr lang="en-US" sz="1400" dirty="0">
              <a:latin typeface="Book Antiqua" panose="02040602050305030304" pitchFamily="18" charset="0"/>
            </a:endParaRPr>
          </a:p>
          <a:p>
            <a:pPr marL="1384300" lvl="0" indent="-457200" algn="just">
              <a:buAutoNum type="alphaLcParenR"/>
            </a:pPr>
            <a:r>
              <a:rPr lang="en-US" sz="2400" dirty="0" smtClean="0">
                <a:latin typeface="Book Antiqua" panose="02040602050305030304" pitchFamily="18" charset="0"/>
              </a:rPr>
              <a:t>within 3 months  – 1 time additional</a:t>
            </a:r>
          </a:p>
          <a:p>
            <a:pPr marL="1384300" lvl="0" indent="-457200" algn="just">
              <a:buAutoNum type="alphaLcParenR"/>
            </a:pPr>
            <a:r>
              <a:rPr lang="en-US" sz="2400" dirty="0">
                <a:latin typeface="Book Antiqua" panose="02040602050305030304" pitchFamily="18" charset="0"/>
              </a:rPr>
              <a:t>w</a:t>
            </a:r>
            <a:r>
              <a:rPr lang="en-US" sz="2400" dirty="0" smtClean="0">
                <a:latin typeface="Book Antiqua" panose="02040602050305030304" pitchFamily="18" charset="0"/>
              </a:rPr>
              <a:t>ithin 6 months  – 2 times additional</a:t>
            </a:r>
          </a:p>
          <a:p>
            <a:pPr marL="1384300" lvl="0" indent="-457200" algn="just">
              <a:buAutoNum type="alphaLcParenR"/>
            </a:pPr>
            <a:r>
              <a:rPr lang="en-US" sz="2400" dirty="0">
                <a:latin typeface="Book Antiqua" panose="02040602050305030304" pitchFamily="18" charset="0"/>
              </a:rPr>
              <a:t>w</a:t>
            </a:r>
            <a:r>
              <a:rPr lang="en-US" sz="2400" dirty="0" smtClean="0">
                <a:latin typeface="Book Antiqua" panose="02040602050305030304" pitchFamily="18" charset="0"/>
              </a:rPr>
              <a:t>ithin 1 year        – 3 times additional</a:t>
            </a:r>
          </a:p>
          <a:p>
            <a:pPr marL="1384300" lvl="0" indent="-457200" algn="just">
              <a:buAutoNum type="alphaLcParenR"/>
            </a:pPr>
            <a:r>
              <a:rPr lang="en-US" sz="2400" dirty="0">
                <a:latin typeface="Book Antiqua" panose="02040602050305030304" pitchFamily="18" charset="0"/>
              </a:rPr>
              <a:t>w</a:t>
            </a:r>
            <a:r>
              <a:rPr lang="en-US" sz="2400" dirty="0" smtClean="0">
                <a:latin typeface="Book Antiqua" panose="02040602050305030304" pitchFamily="18" charset="0"/>
              </a:rPr>
              <a:t>ithin 2 years      – 4 times additional</a:t>
            </a:r>
          </a:p>
          <a:p>
            <a:pPr marL="0" lvl="0" indent="0" algn="just">
              <a:buNone/>
            </a:pPr>
            <a:endParaRPr lang="en-US" sz="1400" dirty="0" smtClean="0">
              <a:latin typeface="Book Antiqua" panose="02040602050305030304" pitchFamily="18" charset="0"/>
            </a:endParaRPr>
          </a:p>
          <a:p>
            <a:pPr marL="685800" algn="just"/>
            <a:r>
              <a:rPr lang="en-US" sz="2400" dirty="0" smtClean="0">
                <a:solidFill>
                  <a:srgbClr val="FF0000"/>
                </a:solidFill>
                <a:latin typeface="Book Antiqua" panose="02040602050305030304" pitchFamily="18" charset="0"/>
              </a:rPr>
              <a:t>Exception</a:t>
            </a:r>
          </a:p>
          <a:p>
            <a:pPr marL="0" lvl="0" indent="0" algn="just">
              <a:buNone/>
            </a:pPr>
            <a:endParaRPr lang="en-US" sz="2400" dirty="0">
              <a:latin typeface="Book Antiqua" panose="02040602050305030304" pitchFamily="18" charset="0"/>
            </a:endParaRPr>
          </a:p>
          <a:p>
            <a:pPr marL="0" lvl="0" indent="0" algn="just">
              <a:buNone/>
            </a:pPr>
            <a:r>
              <a:rPr lang="en-US" sz="2400" dirty="0" smtClean="0">
                <a:latin typeface="Book Antiqua" panose="02040602050305030304" pitchFamily="18" charset="0"/>
              </a:rPr>
              <a:t>	Public interest company</a:t>
            </a:r>
            <a:endParaRPr lang="en-AU" sz="2400" dirty="0">
              <a:latin typeface="Book Antiqua" panose="02040602050305030304" pitchFamily="18" charset="0"/>
            </a:endParaRPr>
          </a:p>
          <a:p>
            <a:pPr marL="0" indent="0">
              <a:buNone/>
            </a:pPr>
            <a:endParaRPr lang="en-US" sz="2400" b="1" dirty="0" smtClean="0"/>
          </a:p>
          <a:p>
            <a:pPr marL="1377950" indent="-914400">
              <a:buNone/>
            </a:pPr>
            <a:r>
              <a:rPr lang="en-US" sz="2400" b="1" dirty="0" smtClean="0">
                <a:latin typeface="Book Antiqua" panose="02040602050305030304" pitchFamily="18" charset="0"/>
              </a:rPr>
              <a:t>Impact</a:t>
            </a:r>
            <a:r>
              <a:rPr lang="en-US" sz="2400" b="1" dirty="0">
                <a:latin typeface="Book Antiqua" panose="02040602050305030304" pitchFamily="18" charset="0"/>
              </a:rPr>
              <a:t>: </a:t>
            </a:r>
            <a:r>
              <a:rPr lang="en-US" sz="2400" b="1" dirty="0" smtClean="0">
                <a:latin typeface="Book Antiqua" panose="02040602050305030304" pitchFamily="18" charset="0"/>
              </a:rPr>
              <a:t>	</a:t>
            </a:r>
            <a:r>
              <a:rPr lang="en-US" sz="2400" dirty="0" smtClean="0">
                <a:latin typeface="Book Antiqua" panose="02040602050305030304" pitchFamily="18" charset="0"/>
              </a:rPr>
              <a:t>Companies </a:t>
            </a:r>
            <a:r>
              <a:rPr lang="en-US" sz="2400" dirty="0">
                <a:latin typeface="Book Antiqua" panose="02040602050305030304" pitchFamily="18" charset="0"/>
              </a:rPr>
              <a:t>shall be able to rectify overdue filings without any cumbersome process.</a:t>
            </a:r>
            <a:endParaRPr lang="en-AU" sz="2400" dirty="0">
              <a:latin typeface="Book Antiqua" panose="02040602050305030304" pitchFamily="18" charset="0"/>
            </a:endParaRPr>
          </a:p>
          <a:p>
            <a:pPr marL="0" indent="0">
              <a:buNone/>
            </a:pPr>
            <a:endParaRPr lang="en-AU" sz="2000" dirty="0" smtClean="0">
              <a:latin typeface="Book Antiqua" panose="02040602050305030304" pitchFamily="18" charset="0"/>
            </a:endParaRPr>
          </a:p>
          <a:p>
            <a:pPr marL="0" indent="0">
              <a:buNone/>
            </a:pP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pPr marL="0" lvl="0" indent="0" algn="just">
              <a:buNone/>
            </a:pPr>
            <a:endParaRPr lang="en-US" sz="20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50</a:t>
            </a:fld>
            <a:endParaRPr lang="en-US"/>
          </a:p>
        </p:txBody>
      </p:sp>
    </p:spTree>
    <p:extLst>
      <p:ext uri="{BB962C8B-B14F-4D97-AF65-F5344CB8AC3E}">
        <p14:creationId xmlns:p14="http://schemas.microsoft.com/office/powerpoint/2010/main" val="2079726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152400"/>
            <a:ext cx="8229600" cy="1219200"/>
          </a:xfrm>
        </p:spPr>
        <p:txBody>
          <a:bodyPr>
            <a:normAutofit/>
          </a:bodyPr>
          <a:lstStyle/>
          <a:p>
            <a:r>
              <a:rPr lang="en-US" sz="2000" b="1" i="1" dirty="0">
                <a:solidFill>
                  <a:srgbClr val="00B050"/>
                </a:solidFill>
                <a:latin typeface="Book Antiqua" panose="02040602050305030304" pitchFamily="18" charset="0"/>
              </a:rPr>
              <a:t>SHARIAH</a:t>
            </a:r>
            <a:r>
              <a:rPr lang="en-US" sz="2000" b="1" dirty="0">
                <a:solidFill>
                  <a:srgbClr val="00B050"/>
                </a:solidFill>
                <a:latin typeface="Book Antiqua" panose="02040602050305030304" pitchFamily="18" charset="0"/>
              </a:rPr>
              <a:t> COMPLIANT COMPANY </a:t>
            </a:r>
            <a:r>
              <a:rPr lang="en-US" sz="2000" b="1" dirty="0" smtClean="0">
                <a:solidFill>
                  <a:srgbClr val="00B050"/>
                </a:solidFill>
                <a:latin typeface="Book Antiqua" panose="02040602050305030304" pitchFamily="18" charset="0"/>
              </a:rPr>
              <a:t>AND</a:t>
            </a:r>
            <a:br>
              <a:rPr lang="en-US" sz="2000" b="1" dirty="0" smtClean="0">
                <a:solidFill>
                  <a:srgbClr val="00B050"/>
                </a:solidFill>
                <a:latin typeface="Book Antiqua" panose="02040602050305030304" pitchFamily="18" charset="0"/>
              </a:rPr>
            </a:br>
            <a:r>
              <a:rPr lang="en-US" sz="2000" b="1" i="1" dirty="0" smtClean="0">
                <a:solidFill>
                  <a:srgbClr val="00B050"/>
                </a:solidFill>
                <a:latin typeface="Book Antiqua" panose="02040602050305030304" pitchFamily="18" charset="0"/>
              </a:rPr>
              <a:t>SHARIAH</a:t>
            </a:r>
            <a:r>
              <a:rPr lang="en-US" sz="2000" b="1" dirty="0" smtClean="0">
                <a:solidFill>
                  <a:srgbClr val="00B050"/>
                </a:solidFill>
                <a:latin typeface="Book Antiqua" panose="02040602050305030304" pitchFamily="18" charset="0"/>
              </a:rPr>
              <a:t> </a:t>
            </a:r>
            <a:r>
              <a:rPr lang="en-US" sz="2000" b="1" dirty="0">
                <a:solidFill>
                  <a:srgbClr val="00B050"/>
                </a:solidFill>
                <a:latin typeface="Book Antiqua" panose="02040602050305030304" pitchFamily="18" charset="0"/>
              </a:rPr>
              <a:t>COMPLIANT </a:t>
            </a:r>
            <a:r>
              <a:rPr lang="en-US" sz="2000" b="1" dirty="0" smtClean="0">
                <a:solidFill>
                  <a:srgbClr val="00B050"/>
                </a:solidFill>
                <a:latin typeface="Book Antiqua" panose="02040602050305030304" pitchFamily="18" charset="0"/>
              </a:rPr>
              <a:t>SECURITIES</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(Section 451)</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lvl="0"/>
            <a:r>
              <a:rPr lang="en-US" sz="2500" dirty="0" smtClean="0">
                <a:latin typeface="Book Antiqua" panose="02040602050305030304" pitchFamily="18" charset="0"/>
              </a:rPr>
              <a:t>“</a:t>
            </a:r>
            <a:r>
              <a:rPr lang="en-US" sz="2500" i="1" dirty="0" smtClean="0">
                <a:latin typeface="Book Antiqua" panose="02040602050305030304" pitchFamily="18" charset="0"/>
              </a:rPr>
              <a:t>Shariah</a:t>
            </a:r>
            <a:r>
              <a:rPr lang="en-US" sz="2500" dirty="0" smtClean="0">
                <a:latin typeface="Book Antiqua" panose="02040602050305030304" pitchFamily="18" charset="0"/>
              </a:rPr>
              <a:t> </a:t>
            </a:r>
            <a:r>
              <a:rPr lang="en-US" sz="2500" dirty="0">
                <a:latin typeface="Book Antiqua" panose="02040602050305030304" pitchFamily="18" charset="0"/>
              </a:rPr>
              <a:t>compliant </a:t>
            </a:r>
            <a:r>
              <a:rPr lang="en-US" sz="2500" dirty="0" smtClean="0">
                <a:latin typeface="Book Antiqua" panose="02040602050305030304" pitchFamily="18" charset="0"/>
              </a:rPr>
              <a:t>company” </a:t>
            </a:r>
            <a:r>
              <a:rPr lang="en-US" sz="2500" dirty="0">
                <a:latin typeface="Book Antiqua" panose="02040602050305030304" pitchFamily="18" charset="0"/>
              </a:rPr>
              <a:t>means a company which is conducting its business according to the principles of </a:t>
            </a:r>
            <a:r>
              <a:rPr lang="en-US" sz="2500" i="1" dirty="0" smtClean="0">
                <a:latin typeface="Book Antiqua" panose="02040602050305030304" pitchFamily="18" charset="0"/>
              </a:rPr>
              <a:t>Shariah</a:t>
            </a:r>
            <a:r>
              <a:rPr lang="en-US" sz="2500" dirty="0">
                <a:latin typeface="Book Antiqua" panose="02040602050305030304" pitchFamily="18" charset="0"/>
              </a:rPr>
              <a:t> </a:t>
            </a:r>
            <a:r>
              <a:rPr lang="en-US" sz="2500" dirty="0" smtClean="0">
                <a:latin typeface="Book Antiqua" panose="02040602050305030304" pitchFamily="18" charset="0"/>
              </a:rPr>
              <a:t>and declared as such </a:t>
            </a:r>
            <a:r>
              <a:rPr lang="en-US" sz="2500" dirty="0">
                <a:latin typeface="Book Antiqua" panose="02040602050305030304" pitchFamily="18" charset="0"/>
              </a:rPr>
              <a:t>in accordance with the </a:t>
            </a:r>
            <a:r>
              <a:rPr lang="en-US" sz="2500" dirty="0" smtClean="0">
                <a:latin typeface="Book Antiqua" panose="02040602050305030304" pitchFamily="18" charset="0"/>
              </a:rPr>
              <a:t>regulations</a:t>
            </a:r>
          </a:p>
          <a:p>
            <a:pPr lvl="0"/>
            <a:endParaRPr lang="en-US" sz="2500" dirty="0">
              <a:latin typeface="Book Antiqua" panose="02040602050305030304" pitchFamily="18" charset="0"/>
            </a:endParaRPr>
          </a:p>
          <a:p>
            <a:pPr lvl="0"/>
            <a:r>
              <a:rPr lang="en-US" sz="2500" dirty="0" smtClean="0">
                <a:latin typeface="Book Antiqua" panose="02040602050305030304" pitchFamily="18" charset="0"/>
              </a:rPr>
              <a:t>No security to be called as </a:t>
            </a:r>
            <a:r>
              <a:rPr lang="en-US" sz="2500" i="1" dirty="0" smtClean="0">
                <a:latin typeface="Book Antiqua" panose="02040602050305030304" pitchFamily="18" charset="0"/>
              </a:rPr>
              <a:t>Shariah</a:t>
            </a:r>
            <a:r>
              <a:rPr lang="en-US" sz="2500" dirty="0" smtClean="0">
                <a:latin typeface="Book Antiqua" panose="02040602050305030304" pitchFamily="18" charset="0"/>
              </a:rPr>
              <a:t> compliant unless it is declared as such in accordance with the regulations</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a:p>
            <a:pPr lvl="0"/>
            <a:r>
              <a:rPr lang="en-AU" sz="2500" dirty="0" smtClean="0">
                <a:latin typeface="Book Antiqua" panose="02040602050305030304" pitchFamily="18" charset="0"/>
              </a:rPr>
              <a:t>Enabling provision to specify fit and proper criteria to carry out the function of </a:t>
            </a:r>
            <a:r>
              <a:rPr lang="en-AU" sz="2500" i="1" dirty="0" smtClean="0">
                <a:latin typeface="Book Antiqua" panose="02040602050305030304" pitchFamily="18" charset="0"/>
              </a:rPr>
              <a:t>Shariah</a:t>
            </a:r>
            <a:r>
              <a:rPr lang="en-AU" sz="2500" dirty="0" smtClean="0">
                <a:latin typeface="Book Antiqua" panose="02040602050305030304" pitchFamily="18" charset="0"/>
              </a:rPr>
              <a:t> advisory, </a:t>
            </a:r>
            <a:r>
              <a:rPr lang="en-AU" sz="2500" i="1" dirty="0" smtClean="0">
                <a:latin typeface="Book Antiqua" panose="02040602050305030304" pitchFamily="18" charset="0"/>
              </a:rPr>
              <a:t>Shariah</a:t>
            </a:r>
            <a:r>
              <a:rPr lang="en-AU" sz="2500" dirty="0" smtClean="0">
                <a:latin typeface="Book Antiqua" panose="02040602050305030304" pitchFamily="18" charset="0"/>
              </a:rPr>
              <a:t> compliance and </a:t>
            </a:r>
            <a:r>
              <a:rPr lang="en-AU" sz="2500" i="1" dirty="0" smtClean="0">
                <a:latin typeface="Book Antiqua" panose="02040602050305030304" pitchFamily="18" charset="0"/>
              </a:rPr>
              <a:t>Shariah</a:t>
            </a:r>
            <a:r>
              <a:rPr lang="en-AU" sz="2500" dirty="0" smtClean="0">
                <a:latin typeface="Book Antiqua" panose="02040602050305030304" pitchFamily="18" charset="0"/>
              </a:rPr>
              <a:t> audit, etc.</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51</a:t>
            </a:fld>
            <a:endParaRPr lang="en-US"/>
          </a:p>
        </p:txBody>
      </p:sp>
    </p:spTree>
    <p:extLst>
      <p:ext uri="{BB962C8B-B14F-4D97-AF65-F5344CB8AC3E}">
        <p14:creationId xmlns:p14="http://schemas.microsoft.com/office/powerpoint/2010/main" val="22122642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685800"/>
            <a:ext cx="8001000" cy="5715000"/>
          </a:xfrm>
        </p:spPr>
        <p:txBody>
          <a:bodyPr>
            <a:noAutofit/>
          </a:bodyPr>
          <a:lstStyle/>
          <a:p>
            <a:pPr marL="0" indent="0" algn="ctr">
              <a:spcBef>
                <a:spcPct val="0"/>
              </a:spcBef>
              <a:buNone/>
            </a:pPr>
            <a:r>
              <a:rPr lang="en-US" sz="2000" b="1" dirty="0" smtClean="0">
                <a:solidFill>
                  <a:srgbClr val="00B050"/>
                </a:solidFill>
                <a:latin typeface="Book Antiqua" panose="02040602050305030304" pitchFamily="18" charset="0"/>
                <a:ea typeface="+mj-ea"/>
                <a:cs typeface="+mj-cs"/>
              </a:rPr>
              <a:t>INACTIVE COMPANIES</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(Section 424) </a:t>
            </a:r>
            <a:endParaRPr lang="en-AU" sz="2000" b="1" dirty="0">
              <a:solidFill>
                <a:srgbClr val="C00000"/>
              </a:solidFill>
              <a:latin typeface="Book Antiqua" panose="02040602050305030304" pitchFamily="18" charset="0"/>
              <a:ea typeface="+mj-ea"/>
              <a:cs typeface="+mj-cs"/>
            </a:endParaRPr>
          </a:p>
          <a:p>
            <a:pPr lvl="0"/>
            <a:r>
              <a:rPr lang="en-US" sz="2500" dirty="0" smtClean="0">
                <a:latin typeface="Book Antiqua" panose="02040602050305030304" pitchFamily="18" charset="0"/>
              </a:rPr>
              <a:t>A </a:t>
            </a:r>
            <a:r>
              <a:rPr lang="en-US" sz="2500" dirty="0">
                <a:latin typeface="Book Antiqua" panose="02040602050305030304" pitchFamily="18" charset="0"/>
              </a:rPr>
              <a:t>company </a:t>
            </a:r>
            <a:r>
              <a:rPr lang="en-US" sz="2500" dirty="0" smtClean="0">
                <a:latin typeface="Book Antiqua" panose="02040602050305030304" pitchFamily="18" charset="0"/>
              </a:rPr>
              <a:t>formed </a:t>
            </a:r>
            <a:r>
              <a:rPr lang="en-US" sz="2500" dirty="0">
                <a:latin typeface="Book Antiqua" panose="02040602050305030304" pitchFamily="18" charset="0"/>
              </a:rPr>
              <a:t>for a future project or to hold an asset or intellectual property; </a:t>
            </a:r>
            <a:r>
              <a:rPr lang="en-US" sz="2500" dirty="0" smtClean="0">
                <a:latin typeface="Book Antiqua" panose="02040602050305030304" pitchFamily="18" charset="0"/>
              </a:rPr>
              <a:t>or has </a:t>
            </a:r>
            <a:r>
              <a:rPr lang="en-US" sz="2500" dirty="0">
                <a:latin typeface="Book Antiqua" panose="02040602050305030304" pitchFamily="18" charset="0"/>
              </a:rPr>
              <a:t>no significant accounting transaction, or </a:t>
            </a:r>
            <a:r>
              <a:rPr lang="en-US" sz="2500" dirty="0" smtClean="0">
                <a:latin typeface="Book Antiqua" panose="02040602050305030304" pitchFamily="18" charset="0"/>
              </a:rPr>
              <a:t>which is not in operation during the last two years may apply for obtaining the status of </a:t>
            </a:r>
            <a:r>
              <a:rPr lang="en-US" sz="2500" dirty="0">
                <a:latin typeface="Book Antiqua" panose="02040602050305030304" pitchFamily="18" charset="0"/>
              </a:rPr>
              <a:t>a inactive </a:t>
            </a:r>
            <a:r>
              <a:rPr lang="en-US" sz="2500" dirty="0" smtClean="0">
                <a:latin typeface="Book Antiqua" panose="02040602050305030304" pitchFamily="18" charset="0"/>
              </a:rPr>
              <a:t>company </a:t>
            </a:r>
          </a:p>
          <a:p>
            <a:pPr marL="0" indent="0" algn="ctr">
              <a:spcBef>
                <a:spcPct val="0"/>
              </a:spcBef>
              <a:buNone/>
            </a:pPr>
            <a:endParaRPr lang="en-US" sz="2000" b="1" dirty="0" smtClean="0">
              <a:solidFill>
                <a:srgbClr val="00B050"/>
              </a:solidFill>
              <a:latin typeface="Book Antiqua" panose="02040602050305030304" pitchFamily="18" charset="0"/>
              <a:ea typeface="+mj-ea"/>
              <a:cs typeface="+mj-cs"/>
            </a:endParaRPr>
          </a:p>
          <a:p>
            <a:pPr marL="0" indent="0" algn="ctr">
              <a:spcBef>
                <a:spcPct val="0"/>
              </a:spcBef>
              <a:buNone/>
            </a:pPr>
            <a:endParaRPr lang="en-US" sz="2000" b="1" dirty="0" smtClean="0">
              <a:solidFill>
                <a:srgbClr val="00B050"/>
              </a:solidFill>
              <a:latin typeface="Book Antiqua" panose="02040602050305030304" pitchFamily="18" charset="0"/>
              <a:ea typeface="+mj-ea"/>
              <a:cs typeface="+mj-cs"/>
            </a:endParaRPr>
          </a:p>
          <a:p>
            <a:pPr marL="0" indent="0" algn="ctr">
              <a:spcBef>
                <a:spcPct val="0"/>
              </a:spcBef>
              <a:buNone/>
            </a:pPr>
            <a:r>
              <a:rPr lang="en-US" sz="2000" b="1" dirty="0" smtClean="0">
                <a:solidFill>
                  <a:srgbClr val="00B050"/>
                </a:solidFill>
                <a:latin typeface="Book Antiqua" panose="02040602050305030304" pitchFamily="18" charset="0"/>
                <a:ea typeface="+mj-ea"/>
                <a:cs typeface="+mj-cs"/>
              </a:rPr>
              <a:t>EASY </a:t>
            </a:r>
            <a:r>
              <a:rPr lang="en-US" sz="2000" b="1" dirty="0">
                <a:solidFill>
                  <a:srgbClr val="00B050"/>
                </a:solidFill>
                <a:latin typeface="Book Antiqua" panose="02040602050305030304" pitchFamily="18" charset="0"/>
                <a:ea typeface="+mj-ea"/>
                <a:cs typeface="+mj-cs"/>
              </a:rPr>
              <a:t>EXIT OF A DEFUNCT COMPANY</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(Section 426) </a:t>
            </a:r>
            <a:endParaRPr lang="en-AU" sz="2000" b="1" dirty="0">
              <a:solidFill>
                <a:srgbClr val="C00000"/>
              </a:solidFill>
              <a:latin typeface="Book Antiqua" panose="02040602050305030304" pitchFamily="18" charset="0"/>
              <a:ea typeface="+mj-ea"/>
              <a:cs typeface="+mj-cs"/>
            </a:endParaRPr>
          </a:p>
          <a:p>
            <a:pPr lvl="0" algn="just"/>
            <a:r>
              <a:rPr lang="en-US" sz="2500" dirty="0">
                <a:latin typeface="Book Antiqua" panose="02040602050305030304" pitchFamily="18" charset="0"/>
              </a:rPr>
              <a:t>Enabling provision added to provide a soft regime for the easy exit of a company which has ceased to operate and having no assets and </a:t>
            </a:r>
            <a:r>
              <a:rPr lang="en-US" sz="2500" dirty="0" smtClean="0">
                <a:latin typeface="Book Antiqua" panose="02040602050305030304" pitchFamily="18" charset="0"/>
              </a:rPr>
              <a:t>liabilities</a:t>
            </a:r>
            <a:endParaRPr lang="en-AU" sz="25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52</a:t>
            </a:fld>
            <a:endParaRPr lang="en-US"/>
          </a:p>
        </p:txBody>
      </p:sp>
    </p:spTree>
    <p:extLst>
      <p:ext uri="{BB962C8B-B14F-4D97-AF65-F5344CB8AC3E}">
        <p14:creationId xmlns:p14="http://schemas.microsoft.com/office/powerpoint/2010/main" val="2892940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AGRICULTURE PROMOTION COMPANY</a:t>
            </a:r>
          </a:p>
          <a:p>
            <a:pPr marL="0" indent="0" algn="ctr">
              <a:buNone/>
            </a:pPr>
            <a:r>
              <a:rPr lang="en-AU" sz="1800" b="1" dirty="0" smtClean="0">
                <a:solidFill>
                  <a:srgbClr val="C00000"/>
                </a:solidFill>
                <a:latin typeface="Book Antiqua" panose="02040602050305030304" pitchFamily="18" charset="0"/>
              </a:rPr>
              <a:t>(Section 457 ) </a:t>
            </a:r>
            <a:endParaRPr lang="en-AU" sz="1800" b="1" dirty="0">
              <a:solidFill>
                <a:srgbClr val="C00000"/>
              </a:solidFill>
              <a:latin typeface="Book Antiqua" panose="02040602050305030304" pitchFamily="18" charset="0"/>
            </a:endParaRPr>
          </a:p>
          <a:p>
            <a:r>
              <a:rPr lang="en-US" sz="2000" dirty="0">
                <a:latin typeface="Book Antiqua" panose="02040602050305030304" pitchFamily="18" charset="0"/>
              </a:rPr>
              <a:t>An enabling provision added to facilitate the agriculture sector. </a:t>
            </a:r>
          </a:p>
          <a:p>
            <a:endParaRPr lang="en-US" sz="1200" dirty="0" smtClean="0">
              <a:latin typeface="Book Antiqua" panose="02040602050305030304" pitchFamily="18" charset="0"/>
            </a:endParaRPr>
          </a:p>
          <a:p>
            <a:r>
              <a:rPr lang="en-US" sz="2000" dirty="0" smtClean="0">
                <a:latin typeface="Book Antiqua" panose="02040602050305030304" pitchFamily="18" charset="0"/>
              </a:rPr>
              <a:t>It </a:t>
            </a:r>
            <a:r>
              <a:rPr lang="en-US" sz="2000" dirty="0">
                <a:latin typeface="Book Antiqua" panose="02040602050305030304" pitchFamily="18" charset="0"/>
              </a:rPr>
              <a:t>should be formed by the farmers. </a:t>
            </a:r>
            <a:endParaRPr lang="en-US" sz="2000" dirty="0" smtClean="0">
              <a:latin typeface="Book Antiqua" panose="02040602050305030304" pitchFamily="18" charset="0"/>
            </a:endParaRPr>
          </a:p>
          <a:p>
            <a:pPr marL="0" indent="0">
              <a:buNone/>
            </a:pPr>
            <a:endParaRPr lang="en-US" sz="1200" b="1" dirty="0">
              <a:latin typeface="Book Antiqua" panose="02040602050305030304" pitchFamily="18" charset="0"/>
            </a:endParaRPr>
          </a:p>
          <a:p>
            <a:pPr marL="0" indent="0">
              <a:buNone/>
            </a:pPr>
            <a:r>
              <a:rPr lang="en-US" sz="2000" b="1" dirty="0" smtClean="0">
                <a:solidFill>
                  <a:srgbClr val="FF0000"/>
                </a:solidFill>
                <a:latin typeface="Book Antiqua" panose="02040602050305030304" pitchFamily="18" charset="0"/>
              </a:rPr>
              <a:t>Classification</a:t>
            </a:r>
            <a:r>
              <a:rPr lang="en-US" sz="2000" dirty="0" smtClean="0">
                <a:solidFill>
                  <a:srgbClr val="FF0000"/>
                </a:solidFill>
                <a:latin typeface="Book Antiqua" panose="02040602050305030304" pitchFamily="18" charset="0"/>
              </a:rPr>
              <a:t> </a:t>
            </a:r>
            <a:endParaRPr lang="en-US" sz="2000" dirty="0">
              <a:solidFill>
                <a:srgbClr val="FF0000"/>
              </a:solidFill>
              <a:latin typeface="Book Antiqua" panose="02040602050305030304" pitchFamily="18" charset="0"/>
            </a:endParaRPr>
          </a:p>
          <a:p>
            <a:pPr marL="914400" indent="-520700">
              <a:buNone/>
            </a:pPr>
            <a:r>
              <a:rPr lang="en-US" sz="2000" dirty="0" smtClean="0">
                <a:latin typeface="Book Antiqua" panose="02040602050305030304" pitchFamily="18" charset="0"/>
              </a:rPr>
              <a:t>(</a:t>
            </a:r>
            <a:r>
              <a:rPr lang="en-US" sz="2000" dirty="0" err="1">
                <a:latin typeface="Book Antiqua" panose="02040602050305030304" pitchFamily="18" charset="0"/>
              </a:rPr>
              <a:t>i</a:t>
            </a:r>
            <a:r>
              <a:rPr lang="en-US" sz="2000" dirty="0">
                <a:latin typeface="Book Antiqua" panose="02040602050305030304" pitchFamily="18" charset="0"/>
              </a:rPr>
              <a:t>) </a:t>
            </a:r>
            <a:r>
              <a:rPr lang="en-US" sz="2000" dirty="0" smtClean="0">
                <a:latin typeface="Book Antiqua" panose="02040602050305030304" pitchFamily="18" charset="0"/>
              </a:rPr>
              <a:t>   Producer </a:t>
            </a:r>
            <a:r>
              <a:rPr lang="en-US" sz="2000" dirty="0">
                <a:latin typeface="Book Antiqua" panose="02040602050305030304" pitchFamily="18" charset="0"/>
              </a:rPr>
              <a:t>Company -  to primarily, deal with the produce of its </a:t>
            </a:r>
            <a:r>
              <a:rPr lang="en-US" sz="2000" dirty="0" smtClean="0">
                <a:latin typeface="Book Antiqua" panose="02040602050305030304" pitchFamily="18" charset="0"/>
              </a:rPr>
              <a:t>members</a:t>
            </a:r>
            <a:endParaRPr lang="en-US" sz="2000" dirty="0">
              <a:latin typeface="Book Antiqua" panose="02040602050305030304" pitchFamily="18" charset="0"/>
            </a:endParaRPr>
          </a:p>
          <a:p>
            <a:pPr marL="914400" indent="-520700">
              <a:buNone/>
            </a:pPr>
            <a:r>
              <a:rPr lang="en-US" sz="2000" dirty="0" smtClean="0">
                <a:latin typeface="Book Antiqua" panose="02040602050305030304" pitchFamily="18" charset="0"/>
              </a:rPr>
              <a:t>(ii</a:t>
            </a:r>
            <a:r>
              <a:rPr lang="en-US" sz="2000" dirty="0">
                <a:latin typeface="Book Antiqua" panose="02040602050305030304" pitchFamily="18" charset="0"/>
              </a:rPr>
              <a:t>) </a:t>
            </a:r>
            <a:r>
              <a:rPr lang="en-US" sz="2000" dirty="0" smtClean="0">
                <a:latin typeface="Book Antiqua" panose="02040602050305030304" pitchFamily="18" charset="0"/>
              </a:rPr>
              <a:t>  Collateral </a:t>
            </a:r>
            <a:r>
              <a:rPr lang="en-US" sz="2000" dirty="0">
                <a:latin typeface="Book Antiqua" panose="02040602050305030304" pitchFamily="18" charset="0"/>
              </a:rPr>
              <a:t>Management company – to engage in the activity of managing produce as collateral, including warehousing and facilitation of commodity financing. </a:t>
            </a:r>
          </a:p>
          <a:p>
            <a:endParaRPr lang="en-US" sz="2000" dirty="0" smtClean="0">
              <a:latin typeface="Book Antiqua" panose="02040602050305030304" pitchFamily="18" charset="0"/>
            </a:endParaRPr>
          </a:p>
          <a:p>
            <a:r>
              <a:rPr lang="en-US" sz="2000" dirty="0" smtClean="0">
                <a:latin typeface="Book Antiqua" panose="02040602050305030304" pitchFamily="18" charset="0"/>
              </a:rPr>
              <a:t>Detailed </a:t>
            </a:r>
            <a:r>
              <a:rPr lang="en-US" sz="2000" dirty="0">
                <a:latin typeface="Book Antiqua" panose="02040602050305030304" pitchFamily="18" charset="0"/>
              </a:rPr>
              <a:t>parameters for such companies shall be provided through regulations. </a:t>
            </a:r>
          </a:p>
          <a:p>
            <a:endParaRPr lang="en-US" sz="1200" dirty="0" smtClean="0">
              <a:latin typeface="Book Antiqua" panose="02040602050305030304" pitchFamily="18" charset="0"/>
            </a:endParaRPr>
          </a:p>
          <a:p>
            <a:r>
              <a:rPr lang="en-US" sz="2000" dirty="0" smtClean="0">
                <a:latin typeface="Book Antiqua" panose="02040602050305030304" pitchFamily="18" charset="0"/>
              </a:rPr>
              <a:t>Exemptions </a:t>
            </a:r>
            <a:r>
              <a:rPr lang="en-US" sz="2000" dirty="0">
                <a:latin typeface="Book Antiqua" panose="02040602050305030304" pitchFamily="18" charset="0"/>
              </a:rPr>
              <a:t>from the applicability of different provisions of the Act to be notified. </a:t>
            </a:r>
            <a:endParaRPr lang="en-AU" sz="20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53</a:t>
            </a:fld>
            <a:endParaRPr lang="en-US"/>
          </a:p>
        </p:txBody>
      </p:sp>
    </p:spTree>
    <p:extLst>
      <p:ext uri="{BB962C8B-B14F-4D97-AF65-F5344CB8AC3E}">
        <p14:creationId xmlns:p14="http://schemas.microsoft.com/office/powerpoint/2010/main" val="2705531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7543800" cy="6172200"/>
          </a:xfrm>
        </p:spPr>
        <p:txBody>
          <a:bodyPr>
            <a:noAutofit/>
          </a:bodyPr>
          <a:lstStyle/>
          <a:p>
            <a:pPr marL="0" lvl="0" indent="0" algn="ctr">
              <a:spcBef>
                <a:spcPct val="0"/>
              </a:spcBef>
              <a:buNone/>
            </a:pPr>
            <a:r>
              <a:rPr lang="en-US" sz="2000" b="1" dirty="0">
                <a:solidFill>
                  <a:srgbClr val="00B050"/>
                </a:solidFill>
                <a:latin typeface="Book Antiqua" panose="02040602050305030304" pitchFamily="18" charset="0"/>
                <a:ea typeface="+mj-ea"/>
                <a:cs typeface="+mj-cs"/>
              </a:rPr>
              <a:t>COMPANIES’ GLOBAL REGISTER </a:t>
            </a:r>
            <a:r>
              <a:rPr lang="en-US" sz="2000" b="1" dirty="0" smtClean="0">
                <a:solidFill>
                  <a:srgbClr val="00B050"/>
                </a:solidFill>
                <a:latin typeface="Book Antiqua" panose="02040602050305030304" pitchFamily="18" charset="0"/>
                <a:ea typeface="+mj-ea"/>
                <a:cs typeface="+mj-cs"/>
              </a:rPr>
              <a:t>OF</a:t>
            </a:r>
          </a:p>
          <a:p>
            <a:pPr marL="0" lvl="0" indent="0" algn="ctr">
              <a:spcBef>
                <a:spcPct val="0"/>
              </a:spcBef>
              <a:buNone/>
            </a:pPr>
            <a:r>
              <a:rPr lang="en-US" sz="2000" b="1" dirty="0" smtClean="0">
                <a:solidFill>
                  <a:srgbClr val="00B050"/>
                </a:solidFill>
                <a:latin typeface="Book Antiqua" panose="02040602050305030304" pitchFamily="18" charset="0"/>
                <a:ea typeface="+mj-ea"/>
                <a:cs typeface="+mj-cs"/>
              </a:rPr>
              <a:t>BENEFICIAL OWNERSHIP</a:t>
            </a:r>
          </a:p>
          <a:p>
            <a:pPr marL="0" lvl="0" indent="0" algn="ctr">
              <a:spcBef>
                <a:spcPct val="0"/>
              </a:spcBef>
              <a:buNone/>
            </a:pPr>
            <a:r>
              <a:rPr lang="en-US" sz="2000" b="1" dirty="0" smtClean="0">
                <a:solidFill>
                  <a:srgbClr val="C00000"/>
                </a:solidFill>
                <a:latin typeface="Book Antiqua" panose="02040602050305030304" pitchFamily="18" charset="0"/>
                <a:ea typeface="+mj-ea"/>
                <a:cs typeface="+mj-cs"/>
              </a:rPr>
              <a:t>(Section 452)</a:t>
            </a:r>
            <a:endParaRPr lang="en-US" sz="2000" b="1" dirty="0">
              <a:solidFill>
                <a:srgbClr val="C00000"/>
              </a:solidFill>
              <a:latin typeface="Book Antiqua" panose="02040602050305030304" pitchFamily="18" charset="0"/>
              <a:ea typeface="+mj-ea"/>
              <a:cs typeface="+mj-cs"/>
            </a:endParaRPr>
          </a:p>
          <a:p>
            <a:pPr marL="0" lvl="0" indent="0">
              <a:buNone/>
            </a:pPr>
            <a:endParaRPr lang="en-US" sz="1000" b="1" dirty="0">
              <a:solidFill>
                <a:srgbClr val="00B050"/>
              </a:solidFill>
              <a:latin typeface="Book Antiqua" panose="02040602050305030304" pitchFamily="18" charset="0"/>
            </a:endParaRPr>
          </a:p>
          <a:p>
            <a:pPr lvl="0">
              <a:buFont typeface="Wingdings" panose="05000000000000000000" pitchFamily="2" charset="2"/>
              <a:buChar char="Ø"/>
            </a:pPr>
            <a:r>
              <a:rPr lang="en-US" sz="1800" dirty="0" smtClean="0">
                <a:latin typeface="Book Antiqua" panose="02040602050305030304" pitchFamily="18" charset="0"/>
              </a:rPr>
              <a:t>It </a:t>
            </a:r>
            <a:r>
              <a:rPr lang="en-US" sz="1800" dirty="0">
                <a:latin typeface="Book Antiqua" panose="02040602050305030304" pitchFamily="18" charset="0"/>
              </a:rPr>
              <a:t>is in the background of recent developments concerning </a:t>
            </a:r>
            <a:r>
              <a:rPr lang="en-US" sz="1800" dirty="0" smtClean="0">
                <a:latin typeface="Book Antiqua" panose="02040602050305030304" pitchFamily="18" charset="0"/>
              </a:rPr>
              <a:t>off shore </a:t>
            </a:r>
            <a:r>
              <a:rPr lang="en-US" sz="1800" dirty="0">
                <a:latin typeface="Book Antiqua" panose="02040602050305030304" pitchFamily="18" charset="0"/>
              </a:rPr>
              <a:t>investments across the </a:t>
            </a:r>
            <a:r>
              <a:rPr lang="en-US" sz="1800" dirty="0" smtClean="0">
                <a:latin typeface="Book Antiqua" panose="02040602050305030304" pitchFamily="18" charset="0"/>
              </a:rPr>
              <a:t>globe</a:t>
            </a:r>
            <a:endParaRPr lang="en-US" sz="1800" dirty="0">
              <a:latin typeface="Book Antiqua" panose="02040602050305030304" pitchFamily="18" charset="0"/>
            </a:endParaRPr>
          </a:p>
          <a:p>
            <a:pPr>
              <a:buFont typeface="Wingdings" panose="05000000000000000000" pitchFamily="2" charset="2"/>
              <a:buChar char="Ø"/>
            </a:pPr>
            <a:endParaRPr lang="en-US" sz="1000" dirty="0">
              <a:latin typeface="Book Antiqua" panose="02040602050305030304" pitchFamily="18" charset="0"/>
            </a:endParaRPr>
          </a:p>
          <a:p>
            <a:pPr lvl="0">
              <a:buFont typeface="Wingdings" panose="05000000000000000000" pitchFamily="2" charset="2"/>
              <a:buChar char="Ø"/>
            </a:pPr>
            <a:r>
              <a:rPr lang="en-US" sz="1800" dirty="0">
                <a:latin typeface="Book Antiqua" panose="02040602050305030304" pitchFamily="18" charset="0"/>
              </a:rPr>
              <a:t>The officers and </a:t>
            </a:r>
            <a:r>
              <a:rPr lang="en-US" sz="1800" dirty="0" smtClean="0">
                <a:latin typeface="Book Antiqua" panose="02040602050305030304" pitchFamily="18" charset="0"/>
              </a:rPr>
              <a:t>substantial shareholders (10% shares) - Pakistani citizen - in </a:t>
            </a:r>
            <a:r>
              <a:rPr lang="en-US" sz="1800" dirty="0">
                <a:latin typeface="Book Antiqua" panose="02040602050305030304" pitchFamily="18" charset="0"/>
              </a:rPr>
              <a:t>a local company </a:t>
            </a:r>
            <a:r>
              <a:rPr lang="en-US" sz="1800" dirty="0" smtClean="0">
                <a:latin typeface="Book Antiqua" panose="02040602050305030304" pitchFamily="18" charset="0"/>
              </a:rPr>
              <a:t>having </a:t>
            </a:r>
            <a:r>
              <a:rPr lang="en-US" sz="1800" dirty="0">
                <a:latin typeface="Book Antiqua" panose="02040602050305030304" pitchFamily="18" charset="0"/>
              </a:rPr>
              <a:t>any share or any other </a:t>
            </a:r>
            <a:r>
              <a:rPr lang="en-US" sz="1800" dirty="0" smtClean="0">
                <a:latin typeface="Book Antiqua" panose="02040602050305030304" pitchFamily="18" charset="0"/>
              </a:rPr>
              <a:t>interest in a foreign company or body corporate shall </a:t>
            </a:r>
            <a:r>
              <a:rPr lang="en-US" sz="1800" dirty="0">
                <a:latin typeface="Book Antiqua" panose="02040602050305030304" pitchFamily="18" charset="0"/>
              </a:rPr>
              <a:t>report to the </a:t>
            </a:r>
            <a:r>
              <a:rPr lang="en-US" sz="1800" dirty="0" smtClean="0">
                <a:latin typeface="Book Antiqua" panose="02040602050305030304" pitchFamily="18" charset="0"/>
              </a:rPr>
              <a:t>local company about his investment abroad – applicable on Pakistani citizens only</a:t>
            </a:r>
            <a:endParaRPr lang="en-US" sz="1800" dirty="0">
              <a:latin typeface="Book Antiqua" panose="02040602050305030304" pitchFamily="18" charset="0"/>
            </a:endParaRPr>
          </a:p>
          <a:p>
            <a:pPr>
              <a:buFont typeface="Wingdings" panose="05000000000000000000" pitchFamily="2" charset="2"/>
              <a:buChar char="Ø"/>
            </a:pPr>
            <a:endParaRPr lang="en-US" sz="1000" dirty="0">
              <a:latin typeface="Book Antiqua" panose="02040602050305030304" pitchFamily="18" charset="0"/>
            </a:endParaRPr>
          </a:p>
          <a:p>
            <a:pPr lvl="0">
              <a:buFont typeface="Wingdings" panose="05000000000000000000" pitchFamily="2" charset="2"/>
              <a:buChar char="Ø"/>
            </a:pPr>
            <a:r>
              <a:rPr lang="en-US" sz="1800" dirty="0" smtClean="0">
                <a:latin typeface="Book Antiqua" panose="02040602050305030304" pitchFamily="18" charset="0"/>
              </a:rPr>
              <a:t>The local </a:t>
            </a:r>
            <a:r>
              <a:rPr lang="en-US" sz="1800" dirty="0">
                <a:latin typeface="Book Antiqua" panose="02040602050305030304" pitchFamily="18" charset="0"/>
              </a:rPr>
              <a:t>company shall </a:t>
            </a:r>
            <a:r>
              <a:rPr lang="en-US" sz="1800" dirty="0" smtClean="0">
                <a:latin typeface="Book Antiqua" panose="02040602050305030304" pitchFamily="18" charset="0"/>
              </a:rPr>
              <a:t>file the said information to </a:t>
            </a:r>
            <a:r>
              <a:rPr lang="en-US" sz="1800" dirty="0">
                <a:latin typeface="Book Antiqua" panose="02040602050305030304" pitchFamily="18" charset="0"/>
              </a:rPr>
              <a:t>the </a:t>
            </a:r>
            <a:r>
              <a:rPr lang="en-US" sz="1800" dirty="0" smtClean="0">
                <a:latin typeface="Book Antiqua" panose="02040602050305030304" pitchFamily="18" charset="0"/>
              </a:rPr>
              <a:t>Commission through special / annual return</a:t>
            </a:r>
            <a:endParaRPr lang="en-US" sz="1800" dirty="0">
              <a:latin typeface="Book Antiqua" panose="02040602050305030304" pitchFamily="18" charset="0"/>
            </a:endParaRPr>
          </a:p>
          <a:p>
            <a:pPr>
              <a:buFont typeface="Wingdings" panose="05000000000000000000" pitchFamily="2" charset="2"/>
              <a:buChar char="Ø"/>
            </a:pPr>
            <a:endParaRPr lang="en-US" sz="1000" dirty="0">
              <a:latin typeface="Book Antiqua" panose="02040602050305030304" pitchFamily="18" charset="0"/>
            </a:endParaRPr>
          </a:p>
          <a:p>
            <a:pPr lvl="0">
              <a:buFont typeface="Wingdings" panose="05000000000000000000" pitchFamily="2" charset="2"/>
              <a:buChar char="Ø"/>
            </a:pPr>
            <a:r>
              <a:rPr lang="en-US" sz="1800" dirty="0">
                <a:latin typeface="Book Antiqua" panose="02040602050305030304" pitchFamily="18" charset="0"/>
              </a:rPr>
              <a:t>All such information shall be recorded by the Commission in a register to be known as the “Companies’ Global Register of Beneficial </a:t>
            </a:r>
            <a:r>
              <a:rPr lang="en-US" sz="1800" dirty="0" smtClean="0">
                <a:latin typeface="Book Antiqua" panose="02040602050305030304" pitchFamily="18" charset="0"/>
              </a:rPr>
              <a:t>Ownership”</a:t>
            </a:r>
          </a:p>
          <a:p>
            <a:pPr lvl="0">
              <a:buFont typeface="Wingdings" panose="05000000000000000000" pitchFamily="2" charset="2"/>
              <a:buChar char="Ø"/>
            </a:pPr>
            <a:endParaRPr lang="en-US" sz="1000" dirty="0">
              <a:latin typeface="Book Antiqua" panose="02040602050305030304" pitchFamily="18" charset="0"/>
            </a:endParaRPr>
          </a:p>
          <a:p>
            <a:pPr lvl="0">
              <a:buFont typeface="Wingdings" panose="05000000000000000000" pitchFamily="2" charset="2"/>
              <a:buChar char="Ø"/>
            </a:pPr>
            <a:r>
              <a:rPr lang="en-US" sz="1800" dirty="0" smtClean="0">
                <a:latin typeface="Book Antiqua" panose="02040602050305030304" pitchFamily="18" charset="0"/>
              </a:rPr>
              <a:t>The information in the Global Register shall be available to FBR and other authorities and the court</a:t>
            </a:r>
            <a:r>
              <a:rPr lang="en-US" sz="2000" dirty="0" smtClean="0">
                <a:latin typeface="Book Antiqua" panose="02040602050305030304" pitchFamily="18" charset="0"/>
              </a:rPr>
              <a:t> </a:t>
            </a:r>
            <a:endParaRPr lang="en-AU" sz="20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54</a:t>
            </a:fld>
            <a:endParaRPr lang="en-US"/>
          </a:p>
        </p:txBody>
      </p:sp>
    </p:spTree>
    <p:extLst>
      <p:ext uri="{BB962C8B-B14F-4D97-AF65-F5344CB8AC3E}">
        <p14:creationId xmlns:p14="http://schemas.microsoft.com/office/powerpoint/2010/main" val="93352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685800" y="381000"/>
            <a:ext cx="8001000" cy="6019800"/>
          </a:xfrm>
        </p:spPr>
        <p:txBody>
          <a:bodyPr>
            <a:noAutofit/>
          </a:bodyPr>
          <a:lstStyle/>
          <a:p>
            <a:pPr marL="0" lvl="0" indent="0" algn="ctr">
              <a:spcBef>
                <a:spcPct val="0"/>
              </a:spcBef>
              <a:buNone/>
            </a:pPr>
            <a:r>
              <a:rPr lang="en-US" sz="2000" b="1" dirty="0">
                <a:solidFill>
                  <a:srgbClr val="00B050"/>
                </a:solidFill>
                <a:latin typeface="Book Antiqua" panose="02040602050305030304" pitchFamily="18" charset="0"/>
                <a:ea typeface="+mj-ea"/>
                <a:cs typeface="+mj-cs"/>
              </a:rPr>
              <a:t>FREE ZONE COMPANY (FZC</a:t>
            </a:r>
            <a:r>
              <a:rPr lang="en-US" sz="2000" b="1" dirty="0" smtClean="0">
                <a:solidFill>
                  <a:srgbClr val="00B050"/>
                </a:solidFill>
                <a:latin typeface="Book Antiqua" panose="02040602050305030304" pitchFamily="18" charset="0"/>
                <a:ea typeface="+mj-ea"/>
                <a:cs typeface="+mj-cs"/>
              </a:rPr>
              <a:t>)</a:t>
            </a:r>
          </a:p>
          <a:p>
            <a:pPr marL="0" lvl="0" indent="0" algn="ctr">
              <a:spcBef>
                <a:spcPct val="0"/>
              </a:spcBef>
              <a:buNone/>
            </a:pPr>
            <a:r>
              <a:rPr lang="en-US" sz="2000" b="1" dirty="0" smtClean="0">
                <a:solidFill>
                  <a:srgbClr val="C00000"/>
                </a:solidFill>
                <a:latin typeface="Book Antiqua" panose="02040602050305030304" pitchFamily="18" charset="0"/>
                <a:ea typeface="+mj-ea"/>
                <a:cs typeface="+mj-cs"/>
              </a:rPr>
              <a:t>(Section 454) </a:t>
            </a:r>
            <a:endParaRPr lang="en-US" sz="2000" b="1" dirty="0">
              <a:solidFill>
                <a:srgbClr val="C00000"/>
              </a:solidFill>
              <a:latin typeface="Book Antiqua" panose="02040602050305030304" pitchFamily="18" charset="0"/>
              <a:ea typeface="+mj-ea"/>
              <a:cs typeface="+mj-cs"/>
            </a:endParaRPr>
          </a:p>
          <a:p>
            <a:pPr marL="0" indent="0">
              <a:buNone/>
            </a:pPr>
            <a:endParaRPr lang="en-US" sz="2000" dirty="0" smtClean="0">
              <a:latin typeface="Book Antiqua" panose="02040602050305030304" pitchFamily="18" charset="0"/>
            </a:endParaRPr>
          </a:p>
          <a:p>
            <a:pPr marL="0" indent="0">
              <a:buNone/>
            </a:pPr>
            <a:r>
              <a:rPr lang="en-US" sz="2000" dirty="0" smtClean="0">
                <a:latin typeface="Book Antiqua" panose="02040602050305030304" pitchFamily="18" charset="0"/>
              </a:rPr>
              <a:t>New concept of Free Zone Company – some relaxations and exemptions of the Companies Act, 2017 as may be notified to be given </a:t>
            </a:r>
          </a:p>
          <a:p>
            <a:pPr marL="0" indent="0">
              <a:buNone/>
            </a:pPr>
            <a:endParaRPr lang="en-US" sz="1000" dirty="0">
              <a:latin typeface="Book Antiqua" panose="02040602050305030304" pitchFamily="18" charset="0"/>
            </a:endParaRPr>
          </a:p>
          <a:p>
            <a:pPr marL="0" indent="0">
              <a:buNone/>
            </a:pPr>
            <a:r>
              <a:rPr lang="en-US" sz="2000" dirty="0" smtClean="0">
                <a:latin typeface="Book Antiqua" panose="02040602050305030304" pitchFamily="18" charset="0"/>
              </a:rPr>
              <a:t>The </a:t>
            </a:r>
            <a:r>
              <a:rPr lang="en-US" sz="2000" dirty="0">
                <a:latin typeface="Book Antiqua" panose="02040602050305030304" pitchFamily="18" charset="0"/>
              </a:rPr>
              <a:t>information </a:t>
            </a:r>
            <a:r>
              <a:rPr lang="en-US" sz="2000" dirty="0" smtClean="0">
                <a:latin typeface="Book Antiqua" panose="02040602050305030304" pitchFamily="18" charset="0"/>
              </a:rPr>
              <a:t>about the shareholding of </a:t>
            </a:r>
            <a:r>
              <a:rPr lang="en-US" sz="2000" dirty="0">
                <a:latin typeface="Book Antiqua" panose="02040602050305030304" pitchFamily="18" charset="0"/>
              </a:rPr>
              <a:t>foreigners in companies </a:t>
            </a:r>
            <a:r>
              <a:rPr lang="en-US" sz="2000" dirty="0" smtClean="0">
                <a:latin typeface="Book Antiqua" panose="02040602050305030304" pitchFamily="18" charset="0"/>
              </a:rPr>
              <a:t>operating in EPZ </a:t>
            </a:r>
            <a:r>
              <a:rPr lang="en-US" sz="2000" dirty="0">
                <a:latin typeface="Book Antiqua" panose="02040602050305030304" pitchFamily="18" charset="0"/>
              </a:rPr>
              <a:t>and other free zones declared by the Federal Government shall not be publicly </a:t>
            </a:r>
            <a:r>
              <a:rPr lang="en-US" sz="2000" dirty="0" smtClean="0">
                <a:latin typeface="Book Antiqua" panose="02040602050305030304" pitchFamily="18" charset="0"/>
              </a:rPr>
              <a:t>available	</a:t>
            </a:r>
            <a:endParaRPr lang="en-US" sz="2000" dirty="0">
              <a:latin typeface="Book Antiqua" panose="02040602050305030304" pitchFamily="18" charset="0"/>
            </a:endParaRPr>
          </a:p>
          <a:p>
            <a:pPr marL="0" indent="0">
              <a:buNone/>
            </a:pPr>
            <a:endParaRPr lang="en-US" sz="1000" dirty="0">
              <a:latin typeface="Book Antiqua" panose="02040602050305030304" pitchFamily="18" charset="0"/>
            </a:endParaRPr>
          </a:p>
          <a:p>
            <a:pPr marL="0" indent="0">
              <a:buNone/>
            </a:pPr>
            <a:r>
              <a:rPr lang="en-US" sz="2000" b="1" dirty="0">
                <a:solidFill>
                  <a:srgbClr val="FF0000"/>
                </a:solidFill>
                <a:latin typeface="Book Antiqua" panose="02040602050305030304" pitchFamily="18" charset="0"/>
              </a:rPr>
              <a:t>Exceptions</a:t>
            </a:r>
            <a:r>
              <a:rPr lang="en-US" sz="2000" dirty="0">
                <a:solidFill>
                  <a:srgbClr val="FF0000"/>
                </a:solidFill>
                <a:latin typeface="Book Antiqua" panose="02040602050305030304" pitchFamily="18" charset="0"/>
              </a:rPr>
              <a:t>:</a:t>
            </a:r>
          </a:p>
          <a:p>
            <a:pPr lvl="1">
              <a:buFont typeface="Arial" panose="020B0604020202020204" pitchFamily="34" charset="0"/>
              <a:buChar char="•"/>
            </a:pPr>
            <a:r>
              <a:rPr lang="en-US" sz="2000" dirty="0">
                <a:latin typeface="Book Antiqua" panose="02040602050305030304" pitchFamily="18" charset="0"/>
              </a:rPr>
              <a:t>revenue authorities collecting tax, duties and levies or </a:t>
            </a:r>
          </a:p>
          <a:p>
            <a:pPr lvl="1" indent="-342900">
              <a:buFont typeface="Arial" panose="020B0604020202020204" pitchFamily="34" charset="0"/>
              <a:buChar char="•"/>
            </a:pPr>
            <a:endParaRPr lang="en-US" sz="1000" dirty="0">
              <a:latin typeface="Book Antiqua" panose="02040602050305030304" pitchFamily="18" charset="0"/>
            </a:endParaRPr>
          </a:p>
          <a:p>
            <a:pPr lvl="1">
              <a:buFont typeface="Arial" panose="020B0604020202020204" pitchFamily="34" charset="0"/>
              <a:buChar char="•"/>
            </a:pPr>
            <a:r>
              <a:rPr lang="en-US" sz="2000" dirty="0">
                <a:latin typeface="Book Antiqua" panose="02040602050305030304" pitchFamily="18" charset="0"/>
              </a:rPr>
              <a:t>r</a:t>
            </a:r>
            <a:r>
              <a:rPr lang="en-US" sz="2000" dirty="0" smtClean="0">
                <a:latin typeface="Book Antiqua" panose="02040602050305030304" pitchFamily="18" charset="0"/>
              </a:rPr>
              <a:t>equirement </a:t>
            </a:r>
            <a:r>
              <a:rPr lang="en-US" sz="2000" dirty="0">
                <a:latin typeface="Book Antiqua" panose="02040602050305030304" pitchFamily="18" charset="0"/>
              </a:rPr>
              <a:t>or obligation under international law, treaty or commitment of the Government</a:t>
            </a:r>
          </a:p>
          <a:p>
            <a:pPr marL="0" indent="0">
              <a:buNone/>
            </a:pPr>
            <a:endParaRPr lang="en-US" sz="1000" dirty="0" smtClean="0">
              <a:latin typeface="Book Antiqua" panose="02040602050305030304" pitchFamily="18" charset="0"/>
            </a:endParaRPr>
          </a:p>
          <a:p>
            <a:pPr marL="0" indent="0">
              <a:buNone/>
            </a:pPr>
            <a:r>
              <a:rPr lang="en-GB" sz="2000" dirty="0" smtClean="0">
                <a:latin typeface="Book Antiqua" panose="02040602050305030304" pitchFamily="18" charset="0"/>
              </a:rPr>
              <a:t>It may </a:t>
            </a:r>
            <a:r>
              <a:rPr lang="en-GB" sz="2000" dirty="0">
                <a:latin typeface="Book Antiqua" panose="02040602050305030304" pitchFamily="18" charset="0"/>
              </a:rPr>
              <a:t>be dispensed with </a:t>
            </a:r>
            <a:r>
              <a:rPr lang="en-GB" sz="2000" dirty="0" smtClean="0">
                <a:latin typeface="Book Antiqua" panose="02040602050305030304" pitchFamily="18" charset="0"/>
              </a:rPr>
              <a:t>from the use of the words </a:t>
            </a:r>
            <a:r>
              <a:rPr lang="en-GB" sz="2000" dirty="0">
                <a:latin typeface="Book Antiqua" panose="02040602050305030304" pitchFamily="18" charset="0"/>
              </a:rPr>
              <a:t>“</a:t>
            </a:r>
            <a:r>
              <a:rPr lang="en-GB" sz="2000" dirty="0">
                <a:solidFill>
                  <a:srgbClr val="FF0000"/>
                </a:solidFill>
                <a:latin typeface="Book Antiqua" panose="02040602050305030304" pitchFamily="18" charset="0"/>
              </a:rPr>
              <a:t>Private Limited</a:t>
            </a:r>
            <a:r>
              <a:rPr lang="en-GB" sz="2000" dirty="0">
                <a:latin typeface="Book Antiqua" panose="02040602050305030304" pitchFamily="18" charset="0"/>
              </a:rPr>
              <a:t>” or “</a:t>
            </a:r>
            <a:r>
              <a:rPr lang="en-GB" sz="2000" dirty="0">
                <a:solidFill>
                  <a:srgbClr val="FF0000"/>
                </a:solidFill>
                <a:latin typeface="Book Antiqua" panose="02040602050305030304" pitchFamily="18" charset="0"/>
              </a:rPr>
              <a:t>Limited</a:t>
            </a:r>
            <a:r>
              <a:rPr lang="en-GB" sz="2000" dirty="0" smtClean="0">
                <a:latin typeface="Book Antiqua" panose="02040602050305030304" pitchFamily="18" charset="0"/>
              </a:rPr>
              <a:t>” - its </a:t>
            </a:r>
            <a:r>
              <a:rPr lang="en-US" sz="2000" dirty="0" smtClean="0">
                <a:latin typeface="Book Antiqua" panose="02040602050305030304" pitchFamily="18" charset="0"/>
              </a:rPr>
              <a:t>name </a:t>
            </a:r>
            <a:r>
              <a:rPr lang="en-US" sz="2000" dirty="0">
                <a:latin typeface="Book Antiqua" panose="02040602050305030304" pitchFamily="18" charset="0"/>
              </a:rPr>
              <a:t>shall signify </a:t>
            </a:r>
            <a:r>
              <a:rPr lang="en-US" sz="2000" dirty="0">
                <a:solidFill>
                  <a:srgbClr val="FF0000"/>
                </a:solidFill>
                <a:latin typeface="Book Antiqua" panose="02040602050305030304" pitchFamily="18" charset="0"/>
              </a:rPr>
              <a:t>FZC</a:t>
            </a:r>
            <a:r>
              <a:rPr lang="en-US" sz="2000" dirty="0">
                <a:latin typeface="Book Antiqua" panose="02040602050305030304" pitchFamily="18" charset="0"/>
              </a:rPr>
              <a:t> at the </a:t>
            </a:r>
            <a:r>
              <a:rPr lang="en-US" sz="2000" dirty="0" smtClean="0">
                <a:latin typeface="Book Antiqua" panose="02040602050305030304" pitchFamily="18" charset="0"/>
              </a:rPr>
              <a:t>end </a:t>
            </a:r>
            <a:endParaRPr lang="en-AU" sz="20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55</a:t>
            </a:fld>
            <a:endParaRPr lang="en-US"/>
          </a:p>
        </p:txBody>
      </p:sp>
    </p:spTree>
    <p:extLst>
      <p:ext uri="{BB962C8B-B14F-4D97-AF65-F5344CB8AC3E}">
        <p14:creationId xmlns:p14="http://schemas.microsoft.com/office/powerpoint/2010/main" val="649557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REAL ESTATE </a:t>
            </a:r>
            <a:r>
              <a:rPr lang="en-US" sz="2000" b="1" dirty="0" smtClean="0">
                <a:solidFill>
                  <a:srgbClr val="00B050"/>
                </a:solidFill>
                <a:latin typeface="Book Antiqua" panose="02040602050305030304" pitchFamily="18" charset="0"/>
                <a:ea typeface="+mj-ea"/>
                <a:cs typeface="+mj-cs"/>
              </a:rPr>
              <a:t>COMPANY</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(Section  456) </a:t>
            </a:r>
            <a:endParaRPr lang="en-US" sz="2000" b="1" dirty="0">
              <a:solidFill>
                <a:srgbClr val="C00000"/>
              </a:solidFill>
              <a:latin typeface="Book Antiqua" panose="02040602050305030304" pitchFamily="18" charset="0"/>
              <a:ea typeface="+mj-ea"/>
              <a:cs typeface="+mj-cs"/>
            </a:endParaRPr>
          </a:p>
          <a:p>
            <a:pPr marL="0" indent="0">
              <a:buNone/>
            </a:pPr>
            <a:endParaRPr lang="en-US" sz="2200" dirty="0" smtClean="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To </a:t>
            </a:r>
            <a:r>
              <a:rPr lang="en-US" sz="2100" dirty="0">
                <a:latin typeface="Book Antiqua" panose="02040602050305030304" pitchFamily="18" charset="0"/>
              </a:rPr>
              <a:t>regulate the matters relating to advances and deposit collected buy such </a:t>
            </a:r>
            <a:r>
              <a:rPr lang="en-US" sz="2100" dirty="0" smtClean="0">
                <a:latin typeface="Book Antiqua" panose="02040602050305030304" pitchFamily="18" charset="0"/>
              </a:rPr>
              <a:t>companies</a:t>
            </a:r>
            <a:endParaRPr lang="en-US" sz="2100" dirty="0">
              <a:latin typeface="Book Antiqua" panose="02040602050305030304" pitchFamily="18" charset="0"/>
            </a:endParaRPr>
          </a:p>
          <a:p>
            <a:pPr>
              <a:buFont typeface="Wingdings" panose="05000000000000000000" pitchFamily="2" charset="2"/>
              <a:buChar char="Ø"/>
            </a:pPr>
            <a:endParaRPr lang="en-US" sz="2100" dirty="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Restriction </a:t>
            </a:r>
            <a:r>
              <a:rPr lang="en-US" sz="2100" dirty="0">
                <a:latin typeface="Book Antiqua" panose="02040602050305030304" pitchFamily="18" charset="0"/>
              </a:rPr>
              <a:t>on accepting any advances or monies in any form whatsoever, against any booking to sell or offer to sell unless the company has obtained </a:t>
            </a:r>
            <a:r>
              <a:rPr lang="en-US" sz="2100" dirty="0" smtClean="0">
                <a:latin typeface="Book Antiqua" panose="02040602050305030304" pitchFamily="18" charset="0"/>
              </a:rPr>
              <a:t>necessary permission / approval / NOC </a:t>
            </a:r>
            <a:r>
              <a:rPr lang="en-US" sz="2100" dirty="0">
                <a:latin typeface="Book Antiqua" panose="02040602050305030304" pitchFamily="18" charset="0"/>
              </a:rPr>
              <a:t>from the concerned authority (CDA/LDA etc</a:t>
            </a:r>
            <a:r>
              <a:rPr lang="en-US" sz="2100" dirty="0" smtClean="0">
                <a:latin typeface="Book Antiqua" panose="02040602050305030304" pitchFamily="18" charset="0"/>
              </a:rPr>
              <a:t>.)</a:t>
            </a:r>
            <a:endParaRPr lang="en-US" sz="2100" dirty="0">
              <a:latin typeface="Book Antiqua" panose="02040602050305030304" pitchFamily="18" charset="0"/>
            </a:endParaRPr>
          </a:p>
          <a:p>
            <a:pPr>
              <a:buFont typeface="Wingdings" panose="05000000000000000000" pitchFamily="2" charset="2"/>
              <a:buChar char="Ø"/>
            </a:pPr>
            <a:endParaRPr lang="en-US" sz="2100" dirty="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Written </a:t>
            </a:r>
            <a:r>
              <a:rPr lang="en-US" sz="2100" dirty="0">
                <a:latin typeface="Book Antiqua" panose="02040602050305030304" pitchFamily="18" charset="0"/>
              </a:rPr>
              <a:t>agreement with the customer mandatory before accepting any money against sale/purchase of any apartment, plot or building as an advance </a:t>
            </a:r>
            <a:r>
              <a:rPr lang="en-US" sz="2100" dirty="0" smtClean="0">
                <a:latin typeface="Book Antiqua" panose="02040602050305030304" pitchFamily="18" charset="0"/>
              </a:rPr>
              <a:t>payment</a:t>
            </a:r>
            <a:endParaRPr lang="en-AU" sz="22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56</a:t>
            </a:fld>
            <a:endParaRPr lang="en-US"/>
          </a:p>
        </p:txBody>
      </p:sp>
    </p:spTree>
    <p:extLst>
      <p:ext uri="{BB962C8B-B14F-4D97-AF65-F5344CB8AC3E}">
        <p14:creationId xmlns:p14="http://schemas.microsoft.com/office/powerpoint/2010/main" val="2852839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189" y="0"/>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REAL ESTATE COMPANY</a:t>
            </a:r>
          </a:p>
          <a:p>
            <a:pPr marL="0" indent="0">
              <a:buNone/>
            </a:pPr>
            <a:endParaRPr lang="en-US" sz="2200" b="1" dirty="0">
              <a:solidFill>
                <a:srgbClr val="00B050"/>
              </a:solidFill>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Restriction on advertisement for any real estate project without the approval of the Commission and NOC of the concerned authority;</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All the monies received from the allottees’ shall be deposited in a separate ESCROW account to be opened in the name of the project;</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The ESCROW account shall be dedicated exclusively for carrying out the project; </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No </a:t>
            </a:r>
            <a:r>
              <a:rPr lang="en-US" sz="2000" dirty="0" smtClean="0">
                <a:latin typeface="Book Antiqua" panose="02040602050305030304" pitchFamily="18" charset="0"/>
              </a:rPr>
              <a:t>attachment shall </a:t>
            </a:r>
            <a:r>
              <a:rPr lang="en-US" sz="2000" dirty="0">
                <a:latin typeface="Book Antiqua" panose="02040602050305030304" pitchFamily="18" charset="0"/>
              </a:rPr>
              <a:t>be imposed on the payment of such ESCROW account for the benefit of creditors of the company.</a:t>
            </a:r>
          </a:p>
          <a:p>
            <a:endParaRPr lang="en-AU" sz="22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57</a:t>
            </a:fld>
            <a:endParaRPr lang="en-US"/>
          </a:p>
        </p:txBody>
      </p:sp>
    </p:spTree>
    <p:extLst>
      <p:ext uri="{BB962C8B-B14F-4D97-AF65-F5344CB8AC3E}">
        <p14:creationId xmlns:p14="http://schemas.microsoft.com/office/powerpoint/2010/main" val="320713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189" y="0"/>
            <a:ext cx="9144019" cy="6854966"/>
          </a:xfrm>
          <a:prstGeom prst="rect">
            <a:avLst/>
          </a:prstGeom>
          <a:noFill/>
          <a:ln>
            <a:noFill/>
          </a:ln>
        </p:spPr>
      </p:pic>
      <p:sp>
        <p:nvSpPr>
          <p:cNvPr id="3" name="Content Placeholder 2"/>
          <p:cNvSpPr>
            <a:spLocks noGrp="1"/>
          </p:cNvSpPr>
          <p:nvPr>
            <p:ph idx="1"/>
          </p:nvPr>
        </p:nvSpPr>
        <p:spPr>
          <a:xfrm>
            <a:off x="457200" y="609600"/>
            <a:ext cx="8001000" cy="5791200"/>
          </a:xfrm>
        </p:spPr>
        <p:txBody>
          <a:bodyPr>
            <a:noAutofit/>
          </a:bodyPr>
          <a:lstStyle/>
          <a:p>
            <a:pPr marL="0" indent="0" algn="ctr">
              <a:spcBef>
                <a:spcPct val="0"/>
              </a:spcBef>
              <a:buNone/>
            </a:pPr>
            <a:r>
              <a:rPr lang="en-GB" sz="2000" b="1" dirty="0" smtClean="0">
                <a:solidFill>
                  <a:srgbClr val="00B050"/>
                </a:solidFill>
                <a:latin typeface="Book Antiqua" panose="02040602050305030304" pitchFamily="18" charset="0"/>
              </a:rPr>
              <a:t>QUOTA FOR PERSONS WITH DISABILITIES IN THE</a:t>
            </a:r>
          </a:p>
          <a:p>
            <a:pPr marL="0" indent="0" algn="ctr">
              <a:spcBef>
                <a:spcPct val="0"/>
              </a:spcBef>
              <a:buNone/>
            </a:pPr>
            <a:r>
              <a:rPr lang="en-GB" sz="2000" b="1" dirty="0" smtClean="0">
                <a:solidFill>
                  <a:srgbClr val="00B050"/>
                </a:solidFill>
                <a:latin typeface="Book Antiqua" panose="02040602050305030304" pitchFamily="18" charset="0"/>
              </a:rPr>
              <a:t>PUBLIC INTEREST COMPANIES</a:t>
            </a:r>
            <a:endParaRPr lang="en-US" sz="2200" b="1" dirty="0" smtClean="0">
              <a:solidFill>
                <a:srgbClr val="00B050"/>
              </a:solidFill>
              <a:latin typeface="Book Antiqua" panose="02040602050305030304" pitchFamily="18" charset="0"/>
            </a:endParaRPr>
          </a:p>
          <a:p>
            <a:pPr marL="0" indent="0" algn="ctr">
              <a:buNone/>
            </a:pPr>
            <a:r>
              <a:rPr lang="en-US" sz="2200" b="1" dirty="0" smtClean="0">
                <a:solidFill>
                  <a:srgbClr val="FF0000"/>
                </a:solidFill>
                <a:latin typeface="Book Antiqua" panose="02040602050305030304" pitchFamily="18" charset="0"/>
              </a:rPr>
              <a:t>[Section 459]</a:t>
            </a:r>
          </a:p>
          <a:p>
            <a:pPr marL="0" indent="0" algn="ctr">
              <a:buNone/>
            </a:pPr>
            <a:endParaRPr lang="en-US" sz="1000" dirty="0" smtClean="0">
              <a:solidFill>
                <a:srgbClr val="FF0000"/>
              </a:solidFill>
              <a:latin typeface="Book Antiqua" panose="02040602050305030304" pitchFamily="18" charset="0"/>
            </a:endParaRPr>
          </a:p>
          <a:p>
            <a:pPr>
              <a:buFont typeface="Wingdings" panose="05000000000000000000" pitchFamily="2" charset="2"/>
              <a:buChar char="Ø"/>
            </a:pPr>
            <a:r>
              <a:rPr lang="en-US" sz="1800" dirty="0" smtClean="0">
                <a:latin typeface="Book Antiqua" panose="02040602050305030304" pitchFamily="18" charset="0"/>
              </a:rPr>
              <a:t>Applicable on every public interest company having at least 100 employees</a:t>
            </a:r>
          </a:p>
          <a:p>
            <a:pPr>
              <a:buFont typeface="Wingdings" panose="05000000000000000000" pitchFamily="2" charset="2"/>
              <a:buChar char="Ø"/>
            </a:pPr>
            <a:endParaRPr lang="en-US" sz="1000" dirty="0">
              <a:latin typeface="Book Antiqua" panose="02040602050305030304" pitchFamily="18" charset="0"/>
            </a:endParaRPr>
          </a:p>
          <a:p>
            <a:pPr>
              <a:buFont typeface="Wingdings" panose="05000000000000000000" pitchFamily="2" charset="2"/>
              <a:buChar char="Ø"/>
            </a:pPr>
            <a:r>
              <a:rPr lang="en-US" sz="1800" dirty="0" smtClean="0">
                <a:latin typeface="Book Antiqua" panose="02040602050305030304" pitchFamily="18" charset="0"/>
              </a:rPr>
              <a:t>2% quota for employment of disable persons</a:t>
            </a:r>
          </a:p>
          <a:p>
            <a:pPr>
              <a:buFont typeface="Wingdings" panose="05000000000000000000" pitchFamily="2" charset="2"/>
              <a:buChar char="Ø"/>
            </a:pPr>
            <a:endParaRPr lang="en-US" sz="1000" dirty="0">
              <a:latin typeface="Book Antiqua" panose="02040602050305030304" pitchFamily="18" charset="0"/>
            </a:endParaRPr>
          </a:p>
          <a:p>
            <a:pPr>
              <a:buFont typeface="Wingdings" panose="05000000000000000000" pitchFamily="2" charset="2"/>
              <a:buChar char="Ø"/>
            </a:pPr>
            <a:r>
              <a:rPr lang="en-US" sz="1800" dirty="0" smtClean="0">
                <a:latin typeface="Book Antiqua" panose="02040602050305030304" pitchFamily="18" charset="0"/>
              </a:rPr>
              <a:t>Disabilities to be specified through regulations or as provided under any Federal or Provincial law</a:t>
            </a:r>
            <a:endParaRPr lang="en-US" sz="1800" dirty="0">
              <a:latin typeface="Book Antiqua" panose="02040602050305030304" pitchFamily="18" charset="0"/>
            </a:endParaRPr>
          </a:p>
          <a:p>
            <a:endParaRPr lang="en-AU" sz="1800" dirty="0" smtClean="0">
              <a:latin typeface="Book Antiqua" panose="02040602050305030304" pitchFamily="18" charset="0"/>
            </a:endParaRPr>
          </a:p>
          <a:p>
            <a:endParaRPr lang="en-AU" sz="1800" dirty="0">
              <a:latin typeface="Book Antiqua" panose="02040602050305030304" pitchFamily="18" charset="0"/>
            </a:endParaRPr>
          </a:p>
          <a:p>
            <a:pPr marL="0" indent="0" algn="ctr">
              <a:spcBef>
                <a:spcPct val="0"/>
              </a:spcBef>
              <a:buNone/>
            </a:pPr>
            <a:r>
              <a:rPr lang="en-GB" sz="2000" b="1" dirty="0">
                <a:solidFill>
                  <a:srgbClr val="00B050"/>
                </a:solidFill>
                <a:latin typeface="Book Antiqua" panose="02040602050305030304" pitchFamily="18" charset="0"/>
              </a:rPr>
              <a:t>SECURITY CLEARANCE OF SHAREHOLDER AND DIRECTOR</a:t>
            </a:r>
          </a:p>
          <a:p>
            <a:pPr marL="0" indent="0" algn="ctr">
              <a:spcBef>
                <a:spcPct val="0"/>
              </a:spcBef>
              <a:buNone/>
            </a:pPr>
            <a:r>
              <a:rPr lang="en-GB" sz="2200" b="1" dirty="0" smtClean="0">
                <a:solidFill>
                  <a:srgbClr val="FF0000"/>
                </a:solidFill>
                <a:latin typeface="Book Antiqua" panose="02040602050305030304" pitchFamily="18" charset="0"/>
              </a:rPr>
              <a:t>[Section </a:t>
            </a:r>
            <a:r>
              <a:rPr lang="en-GB" sz="2200" b="1" dirty="0">
                <a:solidFill>
                  <a:srgbClr val="FF0000"/>
                </a:solidFill>
                <a:latin typeface="Book Antiqua" panose="02040602050305030304" pitchFamily="18" charset="0"/>
              </a:rPr>
              <a:t>461]</a:t>
            </a:r>
            <a:endParaRPr lang="en-US" sz="2200" b="1" dirty="0">
              <a:solidFill>
                <a:srgbClr val="FF0000"/>
              </a:solidFill>
              <a:latin typeface="Book Antiqua" panose="02040602050305030304" pitchFamily="18" charset="0"/>
            </a:endParaRPr>
          </a:p>
          <a:p>
            <a:pPr>
              <a:buFont typeface="Wingdings" panose="05000000000000000000" pitchFamily="2" charset="2"/>
              <a:buChar char="Ø"/>
            </a:pPr>
            <a:endParaRPr lang="en-US" sz="1000" dirty="0">
              <a:latin typeface="Book Antiqua" panose="02040602050305030304" pitchFamily="18" charset="0"/>
            </a:endParaRPr>
          </a:p>
          <a:p>
            <a:pPr>
              <a:buFont typeface="Wingdings" panose="05000000000000000000" pitchFamily="2" charset="2"/>
              <a:buChar char="Ø"/>
            </a:pPr>
            <a:r>
              <a:rPr lang="en-US" sz="1800" dirty="0">
                <a:latin typeface="Book Antiqua" panose="02040602050305030304" pitchFamily="18" charset="0"/>
              </a:rPr>
              <a:t>Any shareholder or director or other office bearer </a:t>
            </a:r>
          </a:p>
          <a:p>
            <a:pPr>
              <a:buFont typeface="Wingdings" panose="05000000000000000000" pitchFamily="2" charset="2"/>
              <a:buChar char="Ø"/>
            </a:pPr>
            <a:endParaRPr lang="en-US" sz="1000" dirty="0">
              <a:latin typeface="Book Antiqua" panose="02040602050305030304" pitchFamily="18" charset="0"/>
            </a:endParaRPr>
          </a:p>
          <a:p>
            <a:pPr>
              <a:buFont typeface="Wingdings" panose="05000000000000000000" pitchFamily="2" charset="2"/>
              <a:buChar char="Ø"/>
            </a:pPr>
            <a:r>
              <a:rPr lang="en-US" sz="1800" dirty="0">
                <a:latin typeface="Book Antiqua" panose="02040602050305030304" pitchFamily="18" charset="0"/>
              </a:rPr>
              <a:t>Company or class of companies as may be notified by the concern Minister-in-charge of the Federal Government</a:t>
            </a: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58</a:t>
            </a:fld>
            <a:endParaRPr lang="en-US"/>
          </a:p>
        </p:txBody>
      </p:sp>
    </p:spTree>
    <p:extLst>
      <p:ext uri="{BB962C8B-B14F-4D97-AF65-F5344CB8AC3E}">
        <p14:creationId xmlns:p14="http://schemas.microsoft.com/office/powerpoint/2010/main" val="645972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1020762"/>
          </a:xfrm>
        </p:spPr>
        <p:txBody>
          <a:bodyPr>
            <a:normAutofit fontScale="90000"/>
          </a:bodyPr>
          <a:lstStyle/>
          <a:p>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2000" dirty="0">
                <a:solidFill>
                  <a:srgbClr val="C00000"/>
                </a:solidFill>
                <a:latin typeface="Book Antiqua" panose="02040602050305030304" pitchFamily="18" charset="0"/>
              </a:rPr>
              <a:t/>
            </a:r>
            <a:br>
              <a:rPr lang="en-US" sz="2000" dirty="0">
                <a:solidFill>
                  <a:srgbClr val="C00000"/>
                </a:solidFill>
                <a:latin typeface="Book Antiqua" panose="02040602050305030304" pitchFamily="18" charset="0"/>
              </a:rPr>
            </a:br>
            <a:r>
              <a:rPr lang="en-US" sz="3300" dirty="0" smtClean="0">
                <a:solidFill>
                  <a:srgbClr val="00B050"/>
                </a:solidFill>
                <a:latin typeface="Book Antiqua" panose="02040602050305030304" pitchFamily="18" charset="0"/>
              </a:rPr>
              <a:t>Formation of Joint Investigation Team (JIT)</a:t>
            </a:r>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2000" b="1" dirty="0" smtClean="0">
                <a:solidFill>
                  <a:srgbClr val="C00000"/>
                </a:solidFill>
                <a:latin typeface="Book Antiqua" panose="02040602050305030304" pitchFamily="18" charset="0"/>
              </a:rPr>
              <a:t>[Section. 258 (4)] </a:t>
            </a:r>
            <a:r>
              <a:rPr lang="en-US" sz="2000" b="1" dirty="0">
                <a:solidFill>
                  <a:srgbClr val="C00000"/>
                </a:solidFill>
                <a:latin typeface="Book Antiqua" panose="02040602050305030304" pitchFamily="18" charset="0"/>
              </a:rPr>
              <a:t>( Serious fraud investigation )</a:t>
            </a:r>
            <a:r>
              <a:rPr lang="en-US" sz="2000" dirty="0">
                <a:solidFill>
                  <a:srgbClr val="C00000"/>
                </a:solidFill>
                <a:latin typeface="Book Antiqua" panose="02040602050305030304" pitchFamily="18" charset="0"/>
              </a:rPr>
              <a:t/>
            </a:r>
            <a:br>
              <a:rPr lang="en-US" sz="2000" dirty="0">
                <a:solidFill>
                  <a:srgbClr val="C00000"/>
                </a:solidFill>
                <a:latin typeface="Book Antiqua" panose="02040602050305030304" pitchFamily="18" charset="0"/>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381000" y="1676401"/>
            <a:ext cx="8077200" cy="4952999"/>
          </a:xfrm>
        </p:spPr>
        <p:txBody>
          <a:bodyPr>
            <a:normAutofit/>
          </a:bodyPr>
          <a:lstStyle/>
          <a:p>
            <a:pPr algn="just"/>
            <a:r>
              <a:rPr lang="en-US" sz="2000" dirty="0" smtClean="0">
                <a:latin typeface="Book Antiqua" panose="02040602050305030304" pitchFamily="18" charset="0"/>
              </a:rPr>
              <a:t>If the </a:t>
            </a:r>
            <a:r>
              <a:rPr lang="en-US" sz="2000" b="1" u="sng" dirty="0" smtClean="0">
                <a:solidFill>
                  <a:srgbClr val="FF0000"/>
                </a:solidFill>
                <a:latin typeface="Book Antiqua" panose="02040602050305030304" pitchFamily="18" charset="0"/>
              </a:rPr>
              <a:t>matter of </a:t>
            </a:r>
            <a:r>
              <a:rPr lang="en-US" sz="2000" b="1" u="sng" dirty="0">
                <a:solidFill>
                  <a:srgbClr val="FF0000"/>
                </a:solidFill>
                <a:latin typeface="Book Antiqua" panose="02040602050305030304" pitchFamily="18" charset="0"/>
              </a:rPr>
              <a:t>public importance </a:t>
            </a:r>
            <a:r>
              <a:rPr lang="en-US" sz="2000" dirty="0">
                <a:latin typeface="Book Antiqua" panose="02040602050305030304" pitchFamily="18" charset="0"/>
              </a:rPr>
              <a:t>or it is in the interest of </a:t>
            </a:r>
            <a:r>
              <a:rPr lang="en-US" sz="2000" b="1" u="sng" dirty="0">
                <a:solidFill>
                  <a:srgbClr val="FF0000"/>
                </a:solidFill>
                <a:latin typeface="Book Antiqua" panose="02040602050305030304" pitchFamily="18" charset="0"/>
              </a:rPr>
              <a:t>public at </a:t>
            </a:r>
            <a:r>
              <a:rPr lang="en-US" sz="2000" b="1" u="sng" dirty="0" smtClean="0">
                <a:solidFill>
                  <a:srgbClr val="FF0000"/>
                </a:solidFill>
                <a:latin typeface="Book Antiqua" panose="02040602050305030304" pitchFamily="18" charset="0"/>
              </a:rPr>
              <a:t>large</a:t>
            </a:r>
            <a:endParaRPr lang="en-US" sz="2000" dirty="0" smtClean="0">
              <a:latin typeface="Book Antiqua" panose="02040602050305030304" pitchFamily="18" charset="0"/>
            </a:endParaRPr>
          </a:p>
          <a:p>
            <a:pPr algn="just"/>
            <a:endParaRPr lang="en-US" sz="2000" dirty="0">
              <a:latin typeface="Book Antiqua" panose="02040602050305030304" pitchFamily="18" charset="0"/>
            </a:endParaRPr>
          </a:p>
          <a:p>
            <a:pPr algn="just"/>
            <a:r>
              <a:rPr lang="en-US" sz="2000" dirty="0" smtClean="0">
                <a:latin typeface="Book Antiqua" panose="02040602050305030304" pitchFamily="18" charset="0"/>
              </a:rPr>
              <a:t>concerned </a:t>
            </a:r>
            <a:r>
              <a:rPr lang="en-US" sz="2000" b="1" u="sng" dirty="0">
                <a:solidFill>
                  <a:srgbClr val="FF0000"/>
                </a:solidFill>
                <a:latin typeface="Book Antiqua" panose="02040602050305030304" pitchFamily="18" charset="0"/>
              </a:rPr>
              <a:t>Minister-in-Charge of the </a:t>
            </a:r>
            <a:r>
              <a:rPr lang="en-US" sz="2000" b="1" u="sng" dirty="0" smtClean="0">
                <a:solidFill>
                  <a:srgbClr val="FF0000"/>
                </a:solidFill>
                <a:latin typeface="Book Antiqua" panose="02040602050305030304" pitchFamily="18" charset="0"/>
              </a:rPr>
              <a:t>FG </a:t>
            </a:r>
            <a:r>
              <a:rPr lang="en-US" sz="2000" dirty="0" smtClean="0">
                <a:latin typeface="Book Antiqua" panose="02040602050305030304" pitchFamily="18" charset="0"/>
              </a:rPr>
              <a:t>to </a:t>
            </a:r>
            <a:r>
              <a:rPr lang="en-US" sz="2000" dirty="0">
                <a:latin typeface="Book Antiqua" panose="02040602050305030304" pitchFamily="18" charset="0"/>
              </a:rPr>
              <a:t>form a </a:t>
            </a:r>
            <a:r>
              <a:rPr lang="en-US" sz="2000" b="1" u="sng" dirty="0" smtClean="0">
                <a:solidFill>
                  <a:srgbClr val="FF0000"/>
                </a:solidFill>
                <a:latin typeface="Book Antiqua" panose="02040602050305030304" pitchFamily="18" charset="0"/>
              </a:rPr>
              <a:t>JIT</a:t>
            </a:r>
          </a:p>
          <a:p>
            <a:pPr algn="just"/>
            <a:endParaRPr lang="en-US" sz="2000" b="1" u="sng" dirty="0">
              <a:solidFill>
                <a:srgbClr val="FF0000"/>
              </a:solidFill>
              <a:latin typeface="Book Antiqua" panose="02040602050305030304" pitchFamily="18" charset="0"/>
            </a:endParaRPr>
          </a:p>
          <a:p>
            <a:pPr algn="just"/>
            <a:r>
              <a:rPr lang="en-US" sz="2000" dirty="0" smtClean="0">
                <a:latin typeface="Book Antiqua" panose="02040602050305030304" pitchFamily="18" charset="0"/>
              </a:rPr>
              <a:t>to </a:t>
            </a:r>
            <a:r>
              <a:rPr lang="en-US" sz="2000" dirty="0">
                <a:latin typeface="Book Antiqua" panose="02040602050305030304" pitchFamily="18" charset="0"/>
              </a:rPr>
              <a:t>be headed by the senior level </a:t>
            </a:r>
            <a:r>
              <a:rPr lang="en-US" sz="2000" b="1" u="sng" dirty="0">
                <a:solidFill>
                  <a:srgbClr val="FF0000"/>
                </a:solidFill>
                <a:latin typeface="Book Antiqua" panose="02040602050305030304" pitchFamily="18" charset="0"/>
              </a:rPr>
              <a:t>officer of the Commission</a:t>
            </a:r>
            <a:r>
              <a:rPr lang="en-US" sz="2000" dirty="0">
                <a:latin typeface="Book Antiqua" panose="02040602050305030304" pitchFamily="18" charset="0"/>
              </a:rPr>
              <a:t>, not below the rank of additional director, and may include any </a:t>
            </a:r>
            <a:r>
              <a:rPr lang="en-US" sz="2000" dirty="0" smtClean="0">
                <a:latin typeface="Book Antiqua" panose="02040602050305030304" pitchFamily="18" charset="0"/>
              </a:rPr>
              <a:t>professional under sub-section (1) along </a:t>
            </a:r>
            <a:r>
              <a:rPr lang="en-US" sz="2000" dirty="0">
                <a:latin typeface="Book Antiqua" panose="02040602050305030304" pitchFamily="18" charset="0"/>
              </a:rPr>
              <a:t>with </a:t>
            </a:r>
            <a:r>
              <a:rPr lang="en-US" sz="2000" b="1" u="sng" dirty="0">
                <a:solidFill>
                  <a:srgbClr val="FF0000"/>
                </a:solidFill>
                <a:latin typeface="Book Antiqua" panose="02040602050305030304" pitchFamily="18" charset="0"/>
              </a:rPr>
              <a:t>Gazette officer of any Federal law enforcement agency, bureau or authority </a:t>
            </a:r>
            <a:r>
              <a:rPr lang="en-US" sz="2000" dirty="0">
                <a:latin typeface="Book Antiqua" panose="02040602050305030304" pitchFamily="18" charset="0"/>
              </a:rPr>
              <a:t>for providing assistance in </a:t>
            </a:r>
            <a:r>
              <a:rPr lang="en-US" sz="2000" dirty="0" smtClean="0">
                <a:latin typeface="Book Antiqua" panose="02040602050305030304" pitchFamily="18" charset="0"/>
              </a:rPr>
              <a:t>investigation</a:t>
            </a:r>
            <a:endParaRPr lang="en-US" sz="20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59</a:t>
            </a:fld>
            <a:endParaRPr lang="en-US"/>
          </a:p>
        </p:txBody>
      </p:sp>
    </p:spTree>
    <p:extLst>
      <p:ext uri="{BB962C8B-B14F-4D97-AF65-F5344CB8AC3E}">
        <p14:creationId xmlns:p14="http://schemas.microsoft.com/office/powerpoint/2010/main" val="2958114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571500" y="723907"/>
            <a:ext cx="8001000" cy="5410200"/>
          </a:xfrm>
        </p:spPr>
        <p:txBody>
          <a:bodyPr>
            <a:noAutofit/>
          </a:bodyPr>
          <a:lstStyle/>
          <a:p>
            <a:pPr marL="0" indent="0">
              <a:buNone/>
            </a:pPr>
            <a:r>
              <a:rPr lang="en-US" sz="2000" dirty="0" smtClean="0">
                <a:latin typeface="Book Antiqua" panose="02040602050305030304" pitchFamily="18" charset="0"/>
              </a:rPr>
              <a:t>1.      Initial draft placed on web-site 06.12.2015</a:t>
            </a:r>
          </a:p>
          <a:p>
            <a:pPr marL="0" indent="0">
              <a:buNone/>
            </a:pPr>
            <a:endParaRPr lang="en-US" sz="2000" dirty="0" smtClean="0">
              <a:latin typeface="Book Antiqua" panose="02040602050305030304" pitchFamily="18" charset="0"/>
            </a:endParaRPr>
          </a:p>
          <a:p>
            <a:pPr marL="0" indent="0">
              <a:buNone/>
            </a:pPr>
            <a:r>
              <a:rPr lang="en-US" sz="2000" dirty="0" smtClean="0">
                <a:latin typeface="Book Antiqua" panose="02040602050305030304" pitchFamily="18" charset="0"/>
              </a:rPr>
              <a:t>2.      Presentation to </a:t>
            </a:r>
            <a:r>
              <a:rPr lang="en-US" sz="2000" dirty="0" smtClean="0">
                <a:solidFill>
                  <a:srgbClr val="FF0000"/>
                </a:solidFill>
                <a:latin typeface="Book Antiqua" panose="02040602050305030304" pitchFamily="18" charset="0"/>
              </a:rPr>
              <a:t>ICAP Karachi through VC (04-01-2016</a:t>
            </a:r>
            <a:r>
              <a:rPr lang="en-US" sz="2000" dirty="0" smtClean="0">
                <a:latin typeface="Book Antiqua" panose="02040602050305030304" pitchFamily="18" charset="0"/>
              </a:rPr>
              <a:t>)</a:t>
            </a:r>
          </a:p>
          <a:p>
            <a:pPr marL="0" indent="0">
              <a:buNone/>
            </a:pPr>
            <a:endParaRPr lang="en-US" sz="2000" dirty="0" smtClean="0">
              <a:latin typeface="Book Antiqua" panose="02040602050305030304" pitchFamily="18" charset="0"/>
            </a:endParaRPr>
          </a:p>
          <a:p>
            <a:pPr marL="0" indent="0">
              <a:buNone/>
            </a:pPr>
            <a:r>
              <a:rPr lang="en-US" sz="2000" dirty="0" smtClean="0">
                <a:latin typeface="Book Antiqua" panose="02040602050305030304" pitchFamily="18" charset="0"/>
              </a:rPr>
              <a:t>3.      Consultative Sessions: </a:t>
            </a:r>
          </a:p>
          <a:p>
            <a:pPr marL="971550" lvl="1" indent="-571500">
              <a:lnSpc>
                <a:spcPct val="150000"/>
              </a:lnSpc>
              <a:buFont typeface="+mj-lt"/>
              <a:buAutoNum type="romanLcPeriod"/>
            </a:pPr>
            <a:r>
              <a:rPr lang="en-US" sz="2000" dirty="0"/>
              <a:t>07-01-2016 Lahore Chamber</a:t>
            </a:r>
          </a:p>
          <a:p>
            <a:pPr marL="971550" lvl="1" indent="-571500">
              <a:lnSpc>
                <a:spcPct val="150000"/>
              </a:lnSpc>
              <a:buFont typeface="+mj-lt"/>
              <a:buAutoNum type="romanLcPeriod"/>
            </a:pPr>
            <a:r>
              <a:rPr lang="en-US" sz="2000" dirty="0" smtClean="0">
                <a:latin typeface="Book Antiqua" panose="02040602050305030304" pitchFamily="18" charset="0"/>
              </a:rPr>
              <a:t>08-01-2016 Faisalabad Chamber</a:t>
            </a:r>
          </a:p>
          <a:p>
            <a:pPr marL="971550" lvl="1" indent="-571500">
              <a:lnSpc>
                <a:spcPct val="150000"/>
              </a:lnSpc>
              <a:buFont typeface="+mj-lt"/>
              <a:buAutoNum type="romanLcPeriod"/>
            </a:pPr>
            <a:r>
              <a:rPr lang="en-US" sz="2000" dirty="0" smtClean="0">
                <a:latin typeface="Book Antiqua" panose="02040602050305030304" pitchFamily="18" charset="0"/>
              </a:rPr>
              <a:t>13-01-2016 Multan Chamber</a:t>
            </a:r>
          </a:p>
          <a:p>
            <a:pPr marL="971550" lvl="1" indent="-571500">
              <a:lnSpc>
                <a:spcPct val="150000"/>
              </a:lnSpc>
              <a:buFont typeface="+mj-lt"/>
              <a:buAutoNum type="romanLcPeriod"/>
            </a:pPr>
            <a:r>
              <a:rPr lang="en-US" sz="2000" dirty="0" smtClean="0">
                <a:latin typeface="Book Antiqua" panose="02040602050305030304" pitchFamily="18" charset="0"/>
              </a:rPr>
              <a:t>18-01-2016 Karachi FPCCI</a:t>
            </a:r>
          </a:p>
          <a:p>
            <a:pPr marL="971550" lvl="1" indent="-571500">
              <a:lnSpc>
                <a:spcPct val="150000"/>
              </a:lnSpc>
              <a:buFont typeface="+mj-lt"/>
              <a:buAutoNum type="romanLcPeriod"/>
            </a:pPr>
            <a:r>
              <a:rPr lang="en-US" sz="2000" dirty="0" smtClean="0">
                <a:latin typeface="Book Antiqua" panose="02040602050305030304" pitchFamily="18" charset="0"/>
              </a:rPr>
              <a:t>25-01-2016 Islamabad SECP (Head Office)</a:t>
            </a:r>
          </a:p>
          <a:p>
            <a:pPr marL="971550" lvl="1" indent="-571500">
              <a:lnSpc>
                <a:spcPct val="150000"/>
              </a:lnSpc>
              <a:buFont typeface="+mj-lt"/>
              <a:buAutoNum type="romanLcPeriod"/>
            </a:pPr>
            <a:r>
              <a:rPr lang="en-US" sz="2000" dirty="0" smtClean="0">
                <a:solidFill>
                  <a:srgbClr val="FF0000"/>
                </a:solidFill>
                <a:latin typeface="Book Antiqua" panose="02040602050305030304" pitchFamily="18" charset="0"/>
              </a:rPr>
              <a:t>08-02-2016 Peshawar ICAP – CPD</a:t>
            </a:r>
          </a:p>
          <a:p>
            <a:pPr marL="971550" lvl="1" indent="-571500">
              <a:lnSpc>
                <a:spcPct val="150000"/>
              </a:lnSpc>
              <a:buFont typeface="+mj-lt"/>
              <a:buAutoNum type="romanLcPeriod"/>
            </a:pPr>
            <a:r>
              <a:rPr lang="en-US" sz="2000" dirty="0" smtClean="0">
                <a:latin typeface="Book Antiqua" panose="02040602050305030304" pitchFamily="18" charset="0"/>
              </a:rPr>
              <a:t>23-02-2016 Quetta Chamber</a:t>
            </a:r>
          </a:p>
          <a:p>
            <a:pPr marL="514350" indent="-514350">
              <a:lnSpc>
                <a:spcPct val="150000"/>
              </a:lnSpc>
              <a:buAutoNum type="arabicPeriod" startAt="4"/>
            </a:pPr>
            <a:endParaRPr lang="en-US" sz="2100" dirty="0" smtClean="0">
              <a:latin typeface="Book Antiqua" panose="02040602050305030304" pitchFamily="18" charset="0"/>
            </a:endParaRPr>
          </a:p>
          <a:p>
            <a:pPr marL="0" indent="0">
              <a:buNone/>
            </a:pPr>
            <a:endParaRPr lang="en-US" sz="2100" dirty="0" smtClean="0">
              <a:latin typeface="Book Antiqua" panose="02040602050305030304" pitchFamily="18" charset="0"/>
            </a:endParaRPr>
          </a:p>
        </p:txBody>
      </p:sp>
      <p:sp>
        <p:nvSpPr>
          <p:cNvPr id="4" name="Title 1"/>
          <p:cNvSpPr>
            <a:spLocks noGrp="1"/>
          </p:cNvSpPr>
          <p:nvPr>
            <p:ph type="title"/>
          </p:nvPr>
        </p:nvSpPr>
        <p:spPr>
          <a:xfrm>
            <a:off x="457200" y="152400"/>
            <a:ext cx="8229600" cy="868362"/>
          </a:xfrm>
        </p:spPr>
        <p:txBody>
          <a:bodyPr>
            <a:normAutofit/>
          </a:bodyPr>
          <a:lstStyle/>
          <a:p>
            <a:pPr algn="l"/>
            <a:r>
              <a:rPr lang="en-US" sz="3000" b="1" dirty="0" smtClean="0">
                <a:solidFill>
                  <a:srgbClr val="00B050"/>
                </a:solidFill>
                <a:latin typeface="Book Antiqua" panose="02040602050305030304" pitchFamily="18" charset="0"/>
              </a:rPr>
              <a:t>CONSULTATION HELD ON DRAFT LAW</a:t>
            </a:r>
            <a:endParaRPr lang="en-AU" sz="3000" dirty="0">
              <a:solidFill>
                <a:srgbClr val="00B05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6</a:t>
            </a:fld>
            <a:endParaRPr lang="en-US"/>
          </a:p>
        </p:txBody>
      </p:sp>
    </p:spTree>
    <p:extLst>
      <p:ext uri="{BB962C8B-B14F-4D97-AF65-F5344CB8AC3E}">
        <p14:creationId xmlns:p14="http://schemas.microsoft.com/office/powerpoint/2010/main" val="41934527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3034"/>
            <a:ext cx="9144019" cy="6854966"/>
          </a:xfrm>
          <a:prstGeom prst="rect">
            <a:avLst/>
          </a:prstGeom>
          <a:noFill/>
          <a:ln>
            <a:noFill/>
          </a:ln>
        </p:spPr>
      </p:pic>
      <p:sp>
        <p:nvSpPr>
          <p:cNvPr id="2" name="Title 1"/>
          <p:cNvSpPr>
            <a:spLocks noGrp="1"/>
          </p:cNvSpPr>
          <p:nvPr>
            <p:ph type="title"/>
          </p:nvPr>
        </p:nvSpPr>
        <p:spPr>
          <a:xfrm>
            <a:off x="457200" y="76200"/>
            <a:ext cx="8229600" cy="715962"/>
          </a:xfrm>
        </p:spPr>
        <p:txBody>
          <a:bodyPr>
            <a:normAutofit fontScale="90000"/>
          </a:bodyPr>
          <a:lstStyle/>
          <a:p>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2700" dirty="0" smtClean="0">
                <a:solidFill>
                  <a:srgbClr val="00B050"/>
                </a:solidFill>
                <a:latin typeface="Book Antiqua" panose="02040602050305030304" pitchFamily="18" charset="0"/>
              </a:rPr>
              <a:t>ADJUDICATION OF OFFENCES</a:t>
            </a:r>
            <a:r>
              <a:rPr lang="en-US" sz="2000" dirty="0">
                <a:solidFill>
                  <a:srgbClr val="C00000"/>
                </a:solidFill>
                <a:latin typeface="Book Antiqua" panose="02040602050305030304" pitchFamily="18" charset="0"/>
              </a:rPr>
              <a:t/>
            </a:r>
            <a:br>
              <a:rPr lang="en-US" sz="2000" dirty="0">
                <a:solidFill>
                  <a:srgbClr val="C00000"/>
                </a:solidFill>
                <a:latin typeface="Book Antiqua" panose="02040602050305030304" pitchFamily="18" charset="0"/>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381000" y="838200"/>
            <a:ext cx="8001019" cy="5486400"/>
          </a:xfrm>
        </p:spPr>
        <p:txBody>
          <a:bodyPr>
            <a:noAutofit/>
          </a:bodyPr>
          <a:lstStyle/>
          <a:p>
            <a:r>
              <a:rPr lang="en-US" sz="1600" b="1" u="sng" dirty="0">
                <a:solidFill>
                  <a:srgbClr val="FF0000"/>
                </a:solidFill>
                <a:latin typeface="Book Antiqua" panose="02040602050305030304" pitchFamily="18" charset="0"/>
              </a:rPr>
              <a:t>Three modes of cognizance of any offences by the Court </a:t>
            </a:r>
            <a:r>
              <a:rPr lang="en-US" sz="1600" dirty="0">
                <a:latin typeface="Book Antiqua" panose="02040602050305030304" pitchFamily="18" charset="0"/>
              </a:rPr>
              <a:t>have been provided: </a:t>
            </a:r>
          </a:p>
          <a:p>
            <a:pPr marL="880110" lvl="1" indent="-514350">
              <a:buFont typeface="+mj-lt"/>
              <a:buAutoNum type="alphaLcParenR"/>
            </a:pPr>
            <a:endParaRPr lang="en-US" sz="1600" dirty="0" smtClean="0">
              <a:latin typeface="Book Antiqua" panose="02040602050305030304" pitchFamily="18" charset="0"/>
            </a:endParaRPr>
          </a:p>
          <a:p>
            <a:pPr marL="880110" lvl="1" indent="-514350">
              <a:lnSpc>
                <a:spcPct val="120000"/>
              </a:lnSpc>
              <a:buFont typeface="+mj-lt"/>
              <a:buAutoNum type="alphaLcParenR"/>
            </a:pPr>
            <a:r>
              <a:rPr lang="en-US" sz="1600" dirty="0" smtClean="0">
                <a:latin typeface="Book Antiqua" panose="02040602050305030304" pitchFamily="18" charset="0"/>
              </a:rPr>
              <a:t>All </a:t>
            </a:r>
            <a:r>
              <a:rPr lang="en-US" sz="1600" dirty="0">
                <a:latin typeface="Book Antiqua" panose="02040602050305030304" pitchFamily="18" charset="0"/>
              </a:rPr>
              <a:t>Offences provided in the </a:t>
            </a:r>
            <a:r>
              <a:rPr lang="en-US" sz="1600" dirty="0" smtClean="0">
                <a:latin typeface="Book Antiqua" panose="02040602050305030304" pitchFamily="18" charset="0"/>
              </a:rPr>
              <a:t>Act </a:t>
            </a:r>
            <a:r>
              <a:rPr lang="en-US" sz="1600" dirty="0">
                <a:latin typeface="Book Antiqua" panose="02040602050305030304" pitchFamily="18" charset="0"/>
              </a:rPr>
              <a:t>are to be taken </a:t>
            </a:r>
            <a:r>
              <a:rPr lang="en-US" sz="1600" b="1" u="sng" dirty="0">
                <a:solidFill>
                  <a:srgbClr val="FF0000"/>
                </a:solidFill>
                <a:latin typeface="Book Antiqua" panose="02040602050305030304" pitchFamily="18" charset="0"/>
              </a:rPr>
              <a:t>cognizance by the court on the complaint filed by the Commission only </a:t>
            </a:r>
            <a:r>
              <a:rPr lang="en-US" sz="1600" dirty="0">
                <a:latin typeface="Book Antiqua" panose="02040602050305030304" pitchFamily="18" charset="0"/>
              </a:rPr>
              <a:t>with the exception of 8</a:t>
            </a:r>
            <a:r>
              <a:rPr lang="en-US" sz="1600" baseline="30000" dirty="0">
                <a:latin typeface="Book Antiqua" panose="02040602050305030304" pitchFamily="18" charset="0"/>
              </a:rPr>
              <a:t>th</a:t>
            </a:r>
            <a:r>
              <a:rPr lang="en-US" sz="1600" dirty="0">
                <a:latin typeface="Book Antiqua" panose="02040602050305030304" pitchFamily="18" charset="0"/>
              </a:rPr>
              <a:t> schedule or otherwise provided in the </a:t>
            </a:r>
            <a:r>
              <a:rPr lang="en-US" sz="1600" dirty="0" smtClean="0">
                <a:latin typeface="Book Antiqua" panose="02040602050305030304" pitchFamily="18" charset="0"/>
              </a:rPr>
              <a:t>Act </a:t>
            </a:r>
            <a:endParaRPr lang="en-US" sz="1600" dirty="0">
              <a:latin typeface="Book Antiqua" panose="02040602050305030304" pitchFamily="18" charset="0"/>
            </a:endParaRPr>
          </a:p>
          <a:p>
            <a:pPr marL="365760" lvl="1" indent="0">
              <a:lnSpc>
                <a:spcPct val="120000"/>
              </a:lnSpc>
              <a:buNone/>
            </a:pPr>
            <a:endParaRPr lang="en-US" sz="1600" dirty="0">
              <a:latin typeface="Book Antiqua" panose="02040602050305030304" pitchFamily="18" charset="0"/>
            </a:endParaRPr>
          </a:p>
          <a:p>
            <a:pPr marL="822960" lvl="1" indent="-457200">
              <a:lnSpc>
                <a:spcPct val="120000"/>
              </a:lnSpc>
              <a:buAutoNum type="alphaLcParenR" startAt="2"/>
            </a:pPr>
            <a:r>
              <a:rPr lang="en-US" sz="1600" b="1" u="sng" dirty="0">
                <a:solidFill>
                  <a:srgbClr val="C00000"/>
                </a:solidFill>
                <a:latin typeface="Book Antiqua" panose="02040602050305030304" pitchFamily="18" charset="0"/>
              </a:rPr>
              <a:t>Offences</a:t>
            </a:r>
            <a:r>
              <a:rPr lang="en-US" sz="1600" b="1" u="sng" dirty="0">
                <a:latin typeface="Book Antiqua" panose="02040602050305030304" pitchFamily="18" charset="0"/>
              </a:rPr>
              <a:t> </a:t>
            </a:r>
            <a:r>
              <a:rPr lang="en-US" sz="1600" b="1" u="sng" dirty="0">
                <a:solidFill>
                  <a:srgbClr val="FF0000"/>
                </a:solidFill>
                <a:latin typeface="Book Antiqua" panose="02040602050305030304" pitchFamily="18" charset="0"/>
              </a:rPr>
              <a:t>in the 8</a:t>
            </a:r>
            <a:r>
              <a:rPr lang="en-US" sz="1600" b="1" u="sng" baseline="30000" dirty="0">
                <a:solidFill>
                  <a:srgbClr val="FF0000"/>
                </a:solidFill>
                <a:latin typeface="Book Antiqua" panose="02040602050305030304" pitchFamily="18" charset="0"/>
              </a:rPr>
              <a:t>th</a:t>
            </a:r>
            <a:r>
              <a:rPr lang="en-US" sz="1600" b="1" u="sng" dirty="0">
                <a:solidFill>
                  <a:srgbClr val="FF0000"/>
                </a:solidFill>
                <a:latin typeface="Book Antiqua" panose="02040602050305030304" pitchFamily="18" charset="0"/>
              </a:rPr>
              <a:t> schedule shall continue to be filed as a private complaint</a:t>
            </a:r>
            <a:r>
              <a:rPr lang="en-US" sz="1600" dirty="0">
                <a:latin typeface="Book Antiqua" panose="02040602050305030304" pitchFamily="18" charset="0"/>
              </a:rPr>
              <a:t> and in addition to the Commission or registrar , 5 % of issued capital share holders or creditors having equivalent  interest may also file complaint and process of investigation as provided in section 38 of the SECP Act, 1997 may not be required.</a:t>
            </a:r>
          </a:p>
          <a:p>
            <a:pPr marL="822960" lvl="1" indent="-457200">
              <a:lnSpc>
                <a:spcPct val="120000"/>
              </a:lnSpc>
              <a:buAutoNum type="alphaLcParenR" startAt="2"/>
            </a:pPr>
            <a:endParaRPr lang="en-US" sz="1600" dirty="0">
              <a:latin typeface="Book Antiqua" panose="02040602050305030304" pitchFamily="18" charset="0"/>
            </a:endParaRPr>
          </a:p>
          <a:p>
            <a:pPr marL="801688" lvl="1" indent="-406400" algn="just">
              <a:lnSpc>
                <a:spcPct val="120000"/>
              </a:lnSpc>
              <a:buNone/>
            </a:pPr>
            <a:r>
              <a:rPr lang="en-US" sz="1600" b="1" dirty="0">
                <a:solidFill>
                  <a:srgbClr val="FF0000"/>
                </a:solidFill>
                <a:latin typeface="Book Antiqua" panose="02040602050305030304" pitchFamily="18" charset="0"/>
              </a:rPr>
              <a:t>c)</a:t>
            </a:r>
            <a:r>
              <a:rPr lang="en-US" sz="1600" b="1" dirty="0">
                <a:solidFill>
                  <a:srgbClr val="C00000"/>
                </a:solidFill>
                <a:latin typeface="Book Antiqua" panose="02040602050305030304" pitchFamily="18" charset="0"/>
              </a:rPr>
              <a:t>	</a:t>
            </a:r>
            <a:r>
              <a:rPr lang="en-US" sz="1600" dirty="0">
                <a:latin typeface="Book Antiqua" panose="02040602050305030304" pitchFamily="18" charset="0"/>
              </a:rPr>
              <a:t>The Company Bench having passed judgment as to </a:t>
            </a:r>
            <a:r>
              <a:rPr lang="en-US" sz="1600" i="1" dirty="0">
                <a:latin typeface="Book Antiqua" panose="02040602050305030304" pitchFamily="18" charset="0"/>
              </a:rPr>
              <a:t>prima facie </a:t>
            </a:r>
            <a:r>
              <a:rPr lang="en-US" sz="1600" dirty="0" smtClean="0">
                <a:latin typeface="Book Antiqua" panose="02040602050305030304" pitchFamily="18" charset="0"/>
              </a:rPr>
              <a:t>question </a:t>
            </a:r>
            <a:r>
              <a:rPr lang="en-US" sz="1600" dirty="0">
                <a:latin typeface="Book Antiqua" panose="02040602050305030304" pitchFamily="18" charset="0"/>
              </a:rPr>
              <a:t>raised in a petition in the relevant sections, the Court </a:t>
            </a:r>
            <a:r>
              <a:rPr lang="en-US" sz="1600" dirty="0" smtClean="0">
                <a:latin typeface="Book Antiqua" panose="02040602050305030304" pitchFamily="18" charset="0"/>
              </a:rPr>
              <a:t>may, in </a:t>
            </a:r>
            <a:r>
              <a:rPr lang="en-US" sz="1600" dirty="0">
                <a:latin typeface="Book Antiqua" panose="02040602050305030304" pitchFamily="18" charset="0"/>
              </a:rPr>
              <a:t>addition, also send a </a:t>
            </a:r>
            <a:r>
              <a:rPr lang="en-US" sz="1600" b="1" u="sng" dirty="0">
                <a:solidFill>
                  <a:srgbClr val="FF0000"/>
                </a:solidFill>
                <a:latin typeface="Book Antiqua" panose="02040602050305030304" pitchFamily="18" charset="0"/>
              </a:rPr>
              <a:t>reference for adjudication </a:t>
            </a:r>
            <a:r>
              <a:rPr lang="en-US" sz="1600" b="1" dirty="0">
                <a:solidFill>
                  <a:srgbClr val="C00000"/>
                </a:solidFill>
                <a:latin typeface="Book Antiqua" panose="02040602050305030304" pitchFamily="18" charset="0"/>
              </a:rPr>
              <a:t>of offences </a:t>
            </a:r>
            <a:r>
              <a:rPr lang="en-US" sz="1600" dirty="0">
                <a:latin typeface="Book Antiqua" panose="02040602050305030304" pitchFamily="18" charset="0"/>
              </a:rPr>
              <a:t>to </a:t>
            </a:r>
            <a:r>
              <a:rPr lang="en-US" sz="1600" dirty="0" smtClean="0">
                <a:latin typeface="Book Antiqua" panose="02040602050305030304" pitchFamily="18" charset="0"/>
              </a:rPr>
              <a:t>the </a:t>
            </a:r>
            <a:r>
              <a:rPr lang="en-US" sz="1600" dirty="0">
                <a:latin typeface="Book Antiqua" panose="02040602050305030304" pitchFamily="18" charset="0"/>
              </a:rPr>
              <a:t>court ( Court of Sessions) as provided under section 482 </a:t>
            </a:r>
            <a:r>
              <a:rPr lang="en-US" sz="1600" u="sng" dirty="0">
                <a:solidFill>
                  <a:srgbClr val="FF0000"/>
                </a:solidFill>
                <a:latin typeface="Book Antiqua" panose="02040602050305030304" pitchFamily="18" charset="0"/>
              </a:rPr>
              <a:t>under </a:t>
            </a:r>
            <a:r>
              <a:rPr lang="en-US" sz="1600" u="sng" dirty="0" smtClean="0">
                <a:solidFill>
                  <a:srgbClr val="FF0000"/>
                </a:solidFill>
                <a:latin typeface="Book Antiqua" panose="02040602050305030304" pitchFamily="18" charset="0"/>
              </a:rPr>
              <a:t>sections </a:t>
            </a:r>
            <a:r>
              <a:rPr lang="en-US" sz="1600" u="sng" dirty="0">
                <a:solidFill>
                  <a:srgbClr val="FF0000"/>
                </a:solidFill>
                <a:latin typeface="Book Antiqua" panose="02040602050305030304" pitchFamily="18" charset="0"/>
              </a:rPr>
              <a:t>126 (rectification of register of members ), 197 ( rectification </a:t>
            </a:r>
            <a:r>
              <a:rPr lang="en-US" sz="1600" u="sng" dirty="0" smtClean="0">
                <a:solidFill>
                  <a:srgbClr val="FF0000"/>
                </a:solidFill>
                <a:latin typeface="Book Antiqua" panose="02040602050305030304" pitchFamily="18" charset="0"/>
              </a:rPr>
              <a:t>of </a:t>
            </a:r>
            <a:r>
              <a:rPr lang="en-US" sz="1600" u="sng" dirty="0">
                <a:solidFill>
                  <a:srgbClr val="FF0000"/>
                </a:solidFill>
                <a:latin typeface="Book Antiqua" panose="02040602050305030304" pitchFamily="18" charset="0"/>
              </a:rPr>
              <a:t>register of directors &amp; officers )and 400 ( penalty for fraud for </a:t>
            </a:r>
            <a:r>
              <a:rPr lang="en-US" sz="1600" u="sng" dirty="0" smtClean="0">
                <a:solidFill>
                  <a:srgbClr val="FF0000"/>
                </a:solidFill>
                <a:latin typeface="Book Antiqua" panose="02040602050305030304" pitchFamily="18" charset="0"/>
              </a:rPr>
              <a:t>company </a:t>
            </a:r>
            <a:r>
              <a:rPr lang="en-US" sz="1600" u="sng" dirty="0">
                <a:solidFill>
                  <a:srgbClr val="FF0000"/>
                </a:solidFill>
                <a:latin typeface="Book Antiqua" panose="02040602050305030304" pitchFamily="18" charset="0"/>
              </a:rPr>
              <a:t>under liquidation)</a:t>
            </a:r>
            <a:r>
              <a:rPr lang="en-US" sz="1600" dirty="0">
                <a:solidFill>
                  <a:srgbClr val="FF0000"/>
                </a:solidFill>
                <a:latin typeface="Book Antiqua" panose="02040602050305030304" pitchFamily="18" charset="0"/>
              </a:rPr>
              <a:t> </a:t>
            </a:r>
          </a:p>
        </p:txBody>
      </p:sp>
      <p:sp>
        <p:nvSpPr>
          <p:cNvPr id="5" name="Slide Number Placeholder 4"/>
          <p:cNvSpPr>
            <a:spLocks noGrp="1"/>
          </p:cNvSpPr>
          <p:nvPr>
            <p:ph type="sldNum" sz="quarter" idx="12"/>
          </p:nvPr>
        </p:nvSpPr>
        <p:spPr/>
        <p:txBody>
          <a:bodyPr/>
          <a:lstStyle/>
          <a:p>
            <a:fld id="{2F270E2E-0E7F-4F8B-A26C-98CE2F063FA9}" type="slidenum">
              <a:rPr lang="en-US" smtClean="0"/>
              <a:t>60</a:t>
            </a:fld>
            <a:endParaRPr lang="en-US"/>
          </a:p>
        </p:txBody>
      </p:sp>
    </p:spTree>
    <p:extLst>
      <p:ext uri="{BB962C8B-B14F-4D97-AF65-F5344CB8AC3E}">
        <p14:creationId xmlns:p14="http://schemas.microsoft.com/office/powerpoint/2010/main" val="14671684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28600"/>
            <a:ext cx="8229600" cy="914400"/>
          </a:xfrm>
        </p:spPr>
        <p:txBody>
          <a:bodyPr>
            <a:noAutofit/>
          </a:bodyPr>
          <a:lstStyle/>
          <a:p>
            <a:r>
              <a:rPr lang="en-US" sz="1600" dirty="0" smtClean="0">
                <a:solidFill>
                  <a:srgbClr val="C00000"/>
                </a:solidFill>
                <a:latin typeface="Book Antiqua" panose="02040602050305030304" pitchFamily="18" charset="0"/>
              </a:rPr>
              <a:t/>
            </a:r>
            <a:br>
              <a:rPr lang="en-US" sz="1600" dirty="0" smtClean="0">
                <a:solidFill>
                  <a:srgbClr val="C00000"/>
                </a:solidFill>
                <a:latin typeface="Book Antiqua" panose="02040602050305030304" pitchFamily="18" charset="0"/>
              </a:rPr>
            </a:br>
            <a:r>
              <a:rPr lang="en-US" sz="1600" dirty="0">
                <a:solidFill>
                  <a:srgbClr val="C00000"/>
                </a:solidFill>
                <a:latin typeface="Book Antiqua" panose="02040602050305030304" pitchFamily="18" charset="0"/>
              </a:rPr>
              <a:t/>
            </a:r>
            <a:br>
              <a:rPr lang="en-US" sz="1600" dirty="0">
                <a:solidFill>
                  <a:srgbClr val="C00000"/>
                </a:solidFill>
                <a:latin typeface="Book Antiqua" panose="02040602050305030304" pitchFamily="18" charset="0"/>
              </a:rPr>
            </a:br>
            <a:r>
              <a:rPr lang="en-US" sz="2000" b="1" dirty="0" smtClean="0">
                <a:solidFill>
                  <a:srgbClr val="00B050"/>
                </a:solidFill>
                <a:latin typeface="Book Antiqua" panose="02040602050305030304" pitchFamily="18" charset="0"/>
              </a:rPr>
              <a:t>JURISDICTION OF THE COURT AND</a:t>
            </a:r>
            <a:br>
              <a:rPr lang="en-US" sz="2000" b="1" dirty="0" smtClean="0">
                <a:solidFill>
                  <a:srgbClr val="00B050"/>
                </a:solidFill>
                <a:latin typeface="Book Antiqua" panose="02040602050305030304" pitchFamily="18" charset="0"/>
              </a:rPr>
            </a:br>
            <a:r>
              <a:rPr lang="en-US" sz="2000" b="1" dirty="0" smtClean="0">
                <a:solidFill>
                  <a:srgbClr val="00B050"/>
                </a:solidFill>
                <a:latin typeface="Book Antiqua" panose="02040602050305030304" pitchFamily="18" charset="0"/>
              </a:rPr>
              <a:t>CREATION OF BENCHES</a:t>
            </a:r>
            <a:r>
              <a:rPr lang="en-US" sz="1800" b="1" dirty="0">
                <a:latin typeface="Book Antiqua" panose="02040602050305030304" pitchFamily="18" charset="0"/>
              </a:rPr>
              <a:t/>
            </a:r>
            <a:br>
              <a:rPr lang="en-US" sz="1800" b="1" dirty="0">
                <a:latin typeface="Book Antiqua" panose="02040602050305030304" pitchFamily="18" charset="0"/>
              </a:rPr>
            </a:br>
            <a:r>
              <a:rPr lang="en-US" sz="1800" b="1" dirty="0" smtClean="0">
                <a:solidFill>
                  <a:srgbClr val="FF0000"/>
                </a:solidFill>
                <a:latin typeface="Book Antiqua" panose="02040602050305030304" pitchFamily="18" charset="0"/>
              </a:rPr>
              <a:t>[Section 5 &amp; 6]</a:t>
            </a:r>
            <a:r>
              <a:rPr lang="en-US" sz="1800" b="1" dirty="0">
                <a:latin typeface="Book Antiqua" panose="02040602050305030304" pitchFamily="18" charset="0"/>
              </a:rPr>
              <a:t/>
            </a:r>
            <a:br>
              <a:rPr lang="en-US" sz="1800" b="1" dirty="0">
                <a:latin typeface="Book Antiqua" panose="02040602050305030304" pitchFamily="18" charset="0"/>
              </a:rPr>
            </a:br>
            <a:r>
              <a:rPr lang="en-US" sz="1600" dirty="0">
                <a:solidFill>
                  <a:srgbClr val="C00000"/>
                </a:solidFill>
                <a:latin typeface="Book Antiqua" panose="02040602050305030304" pitchFamily="18" charset="0"/>
              </a:rPr>
              <a:t/>
            </a:r>
            <a:br>
              <a:rPr lang="en-US" sz="1600" dirty="0">
                <a:solidFill>
                  <a:srgbClr val="C00000"/>
                </a:solidFill>
                <a:latin typeface="Book Antiqua" panose="02040602050305030304" pitchFamily="18" charset="0"/>
              </a:rPr>
            </a:br>
            <a:endParaRPr lang="en-AU" sz="16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533400" y="1371600"/>
            <a:ext cx="7924800" cy="4343400"/>
          </a:xfrm>
        </p:spPr>
        <p:txBody>
          <a:bodyPr>
            <a:noAutofit/>
          </a:bodyPr>
          <a:lstStyle/>
          <a:p>
            <a:r>
              <a:rPr lang="en-US" sz="2000" i="1" dirty="0">
                <a:solidFill>
                  <a:srgbClr val="C00000"/>
                </a:solidFill>
                <a:latin typeface="Book Antiqua" panose="02040602050305030304" pitchFamily="18" charset="0"/>
              </a:rPr>
              <a:t>No Court shall have jurisdiction save as is or may be conferred on it by the Constitution or by or under any law ( Article 175 (2) of the Constitution of Islamic Republic of Pakistan)</a:t>
            </a:r>
          </a:p>
          <a:p>
            <a:endParaRPr lang="en-US" sz="2000" dirty="0">
              <a:latin typeface="Book Antiqua" panose="02040602050305030304" pitchFamily="18" charset="0"/>
            </a:endParaRPr>
          </a:p>
          <a:p>
            <a:r>
              <a:rPr lang="en-US" sz="2000" dirty="0">
                <a:latin typeface="Book Antiqua" panose="02040602050305030304" pitchFamily="18" charset="0"/>
              </a:rPr>
              <a:t>The Court having jurisdiction under the Companies </a:t>
            </a:r>
            <a:r>
              <a:rPr lang="en-US" sz="2000" dirty="0" smtClean="0">
                <a:latin typeface="Book Antiqua" panose="02040602050305030304" pitchFamily="18" charset="0"/>
              </a:rPr>
              <a:t>Act, 2017 </a:t>
            </a:r>
            <a:r>
              <a:rPr lang="en-US" sz="2000" dirty="0">
                <a:latin typeface="Book Antiqua" panose="02040602050305030304" pitchFamily="18" charset="0"/>
              </a:rPr>
              <a:t>( the “Companies </a:t>
            </a:r>
            <a:r>
              <a:rPr lang="en-US" sz="2000" dirty="0" smtClean="0">
                <a:latin typeface="Book Antiqua" panose="02040602050305030304" pitchFamily="18" charset="0"/>
              </a:rPr>
              <a:t>Act”) </a:t>
            </a:r>
            <a:r>
              <a:rPr lang="en-US" sz="2000" dirty="0">
                <a:latin typeface="Book Antiqua" panose="02040602050305030304" pitchFamily="18" charset="0"/>
              </a:rPr>
              <a:t>shall be the </a:t>
            </a:r>
            <a:r>
              <a:rPr lang="en-US" sz="2000" b="1" u="sng" dirty="0">
                <a:solidFill>
                  <a:srgbClr val="FF0000"/>
                </a:solidFill>
                <a:latin typeface="Book Antiqua" panose="02040602050305030304" pitchFamily="18" charset="0"/>
              </a:rPr>
              <a:t>High Court </a:t>
            </a:r>
            <a:r>
              <a:rPr lang="en-US" sz="2000" dirty="0">
                <a:latin typeface="Book Antiqua" panose="02040602050305030304" pitchFamily="18" charset="0"/>
              </a:rPr>
              <a:t>having jurisdiction at place in which the registered office of the company is situated.</a:t>
            </a:r>
          </a:p>
          <a:p>
            <a:pPr marL="109728" indent="0">
              <a:buNone/>
            </a:pPr>
            <a:endParaRPr lang="en-US" sz="2000" dirty="0">
              <a:latin typeface="Book Antiqua" panose="02040602050305030304" pitchFamily="18" charset="0"/>
            </a:endParaRPr>
          </a:p>
          <a:p>
            <a:r>
              <a:rPr lang="en-US" sz="2000" b="1" u="sng" dirty="0">
                <a:solidFill>
                  <a:srgbClr val="FF0000"/>
                </a:solidFill>
                <a:latin typeface="Book Antiqua" panose="02040602050305030304" pitchFamily="18" charset="0"/>
              </a:rPr>
              <a:t>Non-obstante clause </a:t>
            </a:r>
            <a:r>
              <a:rPr lang="en-US" sz="2000" dirty="0">
                <a:latin typeface="Book Antiqua" panose="02040602050305030304" pitchFamily="18" charset="0"/>
              </a:rPr>
              <a:t>has been introduced in the Companies </a:t>
            </a:r>
            <a:r>
              <a:rPr lang="en-US" sz="2000" dirty="0" smtClean="0">
                <a:latin typeface="Book Antiqua" panose="02040602050305030304" pitchFamily="18" charset="0"/>
              </a:rPr>
              <a:t>Act </a:t>
            </a:r>
            <a:r>
              <a:rPr lang="en-US" sz="2000" dirty="0">
                <a:latin typeface="Book Antiqua" panose="02040602050305030304" pitchFamily="18" charset="0"/>
              </a:rPr>
              <a:t>whereby </a:t>
            </a:r>
            <a:r>
              <a:rPr lang="en-US" sz="2000" b="1" u="sng" dirty="0">
                <a:solidFill>
                  <a:srgbClr val="FF0000"/>
                </a:solidFill>
                <a:latin typeface="Book Antiqua" panose="02040602050305030304" pitchFamily="18" charset="0"/>
              </a:rPr>
              <a:t>civil courts or any other courts shall not have jurisdiction </a:t>
            </a:r>
            <a:r>
              <a:rPr lang="en-US" sz="2000" dirty="0">
                <a:latin typeface="Book Antiqua" panose="02040602050305030304" pitchFamily="18" charset="0"/>
              </a:rPr>
              <a:t>to entertain any suit in respect of any matter in which the Company Bench has jurisdiction. </a:t>
            </a:r>
            <a:r>
              <a:rPr lang="en-US" sz="2000" b="1" dirty="0">
                <a:solidFill>
                  <a:srgbClr val="C00000"/>
                </a:solidFill>
                <a:latin typeface="Book Antiqua" panose="02040602050305030304" pitchFamily="18" charset="0"/>
              </a:rPr>
              <a:t>This provision will clarify the ambiguity of forum</a:t>
            </a:r>
            <a:r>
              <a:rPr lang="en-US" sz="2000" dirty="0" smtClean="0">
                <a:latin typeface="Book Antiqua" panose="02040602050305030304" pitchFamily="18" charset="0"/>
              </a:rPr>
              <a:t>.</a:t>
            </a:r>
            <a:endParaRPr lang="en-US" sz="20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61</a:t>
            </a:fld>
            <a:endParaRPr lang="en-US"/>
          </a:p>
        </p:txBody>
      </p:sp>
    </p:spTree>
    <p:extLst>
      <p:ext uri="{BB962C8B-B14F-4D97-AF65-F5344CB8AC3E}">
        <p14:creationId xmlns:p14="http://schemas.microsoft.com/office/powerpoint/2010/main" val="24151986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Autofit/>
          </a:bodyPr>
          <a:lstStyle/>
          <a:p>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2000" dirty="0">
                <a:solidFill>
                  <a:srgbClr val="C00000"/>
                </a:solidFill>
                <a:latin typeface="Book Antiqua" panose="02040602050305030304" pitchFamily="18" charset="0"/>
              </a:rPr>
              <a:t/>
            </a:r>
            <a:br>
              <a:rPr lang="en-US" sz="2000" dirty="0">
                <a:solidFill>
                  <a:srgbClr val="C00000"/>
                </a:solidFill>
                <a:latin typeface="Book Antiqua" panose="02040602050305030304" pitchFamily="18" charset="0"/>
              </a:rPr>
            </a:br>
            <a:r>
              <a:rPr lang="en-US" sz="2000" b="1" dirty="0" smtClean="0">
                <a:solidFill>
                  <a:srgbClr val="00B050"/>
                </a:solidFill>
                <a:latin typeface="Book Antiqua" panose="02040602050305030304" pitchFamily="18" charset="0"/>
              </a:rPr>
              <a:t>JURISDICTION OF THE COURT AND CREATION OF BENCHES</a:t>
            </a:r>
            <a:r>
              <a:rPr lang="en-US" sz="2000" dirty="0">
                <a:latin typeface="Book Antiqua" panose="02040602050305030304" pitchFamily="18" charset="0"/>
              </a:rPr>
              <a:t/>
            </a:r>
            <a:br>
              <a:rPr lang="en-US" sz="2000" dirty="0">
                <a:latin typeface="Book Antiqua" panose="02040602050305030304" pitchFamily="18" charset="0"/>
              </a:rPr>
            </a:br>
            <a:r>
              <a:rPr lang="en-US" sz="2000" dirty="0" smtClean="0">
                <a:solidFill>
                  <a:srgbClr val="FF0000"/>
                </a:solidFill>
                <a:latin typeface="Book Antiqua" panose="02040602050305030304" pitchFamily="18" charset="0"/>
              </a:rPr>
              <a:t>[Section 5 &amp; 6]</a:t>
            </a:r>
            <a:r>
              <a:rPr lang="en-US" sz="2000" dirty="0">
                <a:latin typeface="Book Antiqua" panose="02040602050305030304" pitchFamily="18" charset="0"/>
              </a:rPr>
              <a:t/>
            </a:r>
            <a:br>
              <a:rPr lang="en-US" sz="2000" dirty="0">
                <a:latin typeface="Book Antiqua" panose="02040602050305030304" pitchFamily="18" charset="0"/>
              </a:rPr>
            </a:br>
            <a:r>
              <a:rPr lang="en-US" sz="2000" dirty="0">
                <a:solidFill>
                  <a:srgbClr val="C00000"/>
                </a:solidFill>
                <a:latin typeface="Book Antiqua" panose="02040602050305030304" pitchFamily="18" charset="0"/>
              </a:rPr>
              <a:t/>
            </a:r>
            <a:br>
              <a:rPr lang="en-US" sz="2000" dirty="0">
                <a:solidFill>
                  <a:srgbClr val="C00000"/>
                </a:solidFill>
                <a:latin typeface="Book Antiqua" panose="02040602050305030304" pitchFamily="18" charset="0"/>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533400" y="1219200"/>
            <a:ext cx="7924800" cy="3962400"/>
          </a:xfrm>
        </p:spPr>
        <p:txBody>
          <a:bodyPr>
            <a:noAutofit/>
          </a:bodyPr>
          <a:lstStyle/>
          <a:p>
            <a:r>
              <a:rPr lang="en-US" sz="2000" dirty="0" smtClean="0">
                <a:latin typeface="Book Antiqua" panose="02040602050305030304" pitchFamily="18" charset="0"/>
              </a:rPr>
              <a:t>The </a:t>
            </a:r>
            <a:r>
              <a:rPr lang="en-US" sz="2000" dirty="0">
                <a:latin typeface="Book Antiqua" panose="02040602050305030304" pitchFamily="18" charset="0"/>
              </a:rPr>
              <a:t>benches of the High Court are envisaged to be </a:t>
            </a:r>
            <a:r>
              <a:rPr lang="en-US" sz="2000" b="1" u="sng" dirty="0">
                <a:solidFill>
                  <a:srgbClr val="FF0000"/>
                </a:solidFill>
                <a:latin typeface="Book Antiqua" panose="02040602050305030304" pitchFamily="18" charset="0"/>
              </a:rPr>
              <a:t>functioning on permanent basis</a:t>
            </a:r>
            <a:r>
              <a:rPr lang="en-US" sz="2000" dirty="0">
                <a:latin typeface="Book Antiqua" panose="02040602050305030304" pitchFamily="18" charset="0"/>
              </a:rPr>
              <a:t> subject to the exercise of authority by the Chief Justice of the respective High Court.</a:t>
            </a:r>
          </a:p>
          <a:p>
            <a:endParaRPr lang="en-US" sz="2000" b="1" u="sng" dirty="0" smtClean="0">
              <a:solidFill>
                <a:srgbClr val="FF0000"/>
              </a:solidFill>
              <a:latin typeface="Book Antiqua" panose="02040602050305030304" pitchFamily="18" charset="0"/>
            </a:endParaRPr>
          </a:p>
          <a:p>
            <a:r>
              <a:rPr lang="en-US" sz="2000" b="1" u="sng" dirty="0" smtClean="0">
                <a:solidFill>
                  <a:srgbClr val="FF0000"/>
                </a:solidFill>
                <a:latin typeface="Book Antiqua" panose="02040602050305030304" pitchFamily="18" charset="0"/>
              </a:rPr>
              <a:t>Registrar </a:t>
            </a:r>
            <a:r>
              <a:rPr lang="en-US" sz="2000" b="1" u="sng" dirty="0">
                <a:solidFill>
                  <a:srgbClr val="FF0000"/>
                </a:solidFill>
                <a:latin typeface="Book Antiqua" panose="02040602050305030304" pitchFamily="18" charset="0"/>
              </a:rPr>
              <a:t>of the Company Bench </a:t>
            </a:r>
            <a:r>
              <a:rPr lang="en-US" sz="2000" dirty="0">
                <a:latin typeface="Book Antiqua" panose="02040602050305030304" pitchFamily="18" charset="0"/>
              </a:rPr>
              <a:t>assisted by such other officers shall perform </a:t>
            </a:r>
            <a:r>
              <a:rPr lang="en-US" sz="2000" b="1" u="sng" dirty="0">
                <a:solidFill>
                  <a:srgbClr val="FF0000"/>
                </a:solidFill>
                <a:latin typeface="Book Antiqua" panose="02040602050305030304" pitchFamily="18" charset="0"/>
              </a:rPr>
              <a:t>all ministerial and administrative business of the Company Bench </a:t>
            </a:r>
            <a:r>
              <a:rPr lang="en-US" sz="2000" dirty="0">
                <a:latin typeface="Book Antiqua" panose="02040602050305030304" pitchFamily="18" charset="0"/>
              </a:rPr>
              <a:t>including receipt of petitions, applications, written replies, </a:t>
            </a:r>
            <a:r>
              <a:rPr lang="en-US" sz="2000" dirty="0" smtClean="0">
                <a:latin typeface="Book Antiqua" panose="02040602050305030304" pitchFamily="18" charset="0"/>
              </a:rPr>
              <a:t>issuance </a:t>
            </a:r>
            <a:r>
              <a:rPr lang="en-US" sz="2000" dirty="0">
                <a:latin typeface="Book Antiqua" panose="02040602050305030304" pitchFamily="18" charset="0"/>
              </a:rPr>
              <a:t>of notices, etc.</a:t>
            </a:r>
          </a:p>
          <a:p>
            <a:endParaRPr lang="en-US" sz="2000" dirty="0" smtClean="0">
              <a:latin typeface="Book Antiqua" panose="02040602050305030304" pitchFamily="18" charset="0"/>
            </a:endParaRPr>
          </a:p>
          <a:p>
            <a:r>
              <a:rPr lang="en-US" sz="2000" dirty="0" smtClean="0">
                <a:latin typeface="Book Antiqua" panose="02040602050305030304" pitchFamily="18" charset="0"/>
              </a:rPr>
              <a:t>A </a:t>
            </a:r>
            <a:r>
              <a:rPr lang="en-US" sz="2000" b="1" u="sng" dirty="0">
                <a:solidFill>
                  <a:srgbClr val="FF0000"/>
                </a:solidFill>
                <a:latin typeface="Book Antiqua" panose="02040602050305030304" pitchFamily="18" charset="0"/>
              </a:rPr>
              <a:t>separate secretariat </a:t>
            </a:r>
            <a:r>
              <a:rPr lang="en-US" sz="2000" dirty="0">
                <a:latin typeface="Book Antiqua" panose="02040602050305030304" pitchFamily="18" charset="0"/>
              </a:rPr>
              <a:t>for this purpose may also be set up by the Chief Justice if deemed appropriate</a:t>
            </a:r>
            <a:r>
              <a:rPr lang="en-US" sz="2000" dirty="0" smtClean="0">
                <a:latin typeface="Book Antiqua" panose="02040602050305030304" pitchFamily="18" charset="0"/>
              </a:rPr>
              <a:t>.</a:t>
            </a:r>
            <a:endParaRPr lang="en-US" sz="2000" dirty="0">
              <a:latin typeface="Book Antiqua" panose="02040602050305030304" pitchFamily="18" charset="0"/>
            </a:endParaRPr>
          </a:p>
        </p:txBody>
      </p:sp>
      <p:sp>
        <p:nvSpPr>
          <p:cNvPr id="5" name="Slide Number Placeholder 4"/>
          <p:cNvSpPr>
            <a:spLocks noGrp="1"/>
          </p:cNvSpPr>
          <p:nvPr>
            <p:ph type="sldNum" sz="quarter" idx="12"/>
          </p:nvPr>
        </p:nvSpPr>
        <p:spPr/>
        <p:txBody>
          <a:bodyPr/>
          <a:lstStyle/>
          <a:p>
            <a:fld id="{2F270E2E-0E7F-4F8B-A26C-98CE2F063FA9}" type="slidenum">
              <a:rPr lang="en-US" smtClean="0"/>
              <a:t>62</a:t>
            </a:fld>
            <a:endParaRPr lang="en-US"/>
          </a:p>
        </p:txBody>
      </p:sp>
    </p:spTree>
    <p:extLst>
      <p:ext uri="{BB962C8B-B14F-4D97-AF65-F5344CB8AC3E}">
        <p14:creationId xmlns:p14="http://schemas.microsoft.com/office/powerpoint/2010/main" val="265047642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3100" b="1" dirty="0" smtClean="0">
                <a:solidFill>
                  <a:srgbClr val="00B050"/>
                </a:solidFill>
                <a:latin typeface="Book Antiqua" panose="02040602050305030304" pitchFamily="18" charset="0"/>
              </a:rPr>
              <a:t>NEW OFFENCES</a:t>
            </a:r>
            <a:r>
              <a:rPr lang="en-US" sz="3100" dirty="0" smtClean="0">
                <a:solidFill>
                  <a:srgbClr val="00B050"/>
                </a:solidFill>
                <a:latin typeface="Book Antiqua" panose="02040602050305030304" pitchFamily="18" charset="0"/>
              </a:rPr>
              <a:t/>
            </a:r>
            <a:br>
              <a:rPr lang="en-US" sz="3100" dirty="0" smtClean="0">
                <a:solidFill>
                  <a:srgbClr val="00B050"/>
                </a:solidFill>
                <a:latin typeface="Book Antiqua" panose="02040602050305030304" pitchFamily="18" charset="0"/>
              </a:rPr>
            </a:br>
            <a:endParaRPr lang="en-AU" sz="31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04800" y="762000"/>
            <a:ext cx="7620000" cy="5562600"/>
          </a:xfrm>
        </p:spPr>
        <p:txBody>
          <a:bodyPr>
            <a:noAutofit/>
          </a:bodyPr>
          <a:lstStyle/>
          <a:p>
            <a:pPr marL="109728" indent="0" algn="ctr">
              <a:buNone/>
            </a:pPr>
            <a:r>
              <a:rPr lang="en-US" sz="1650" b="1" dirty="0">
                <a:solidFill>
                  <a:srgbClr val="C00000"/>
                </a:solidFill>
                <a:latin typeface="Book Antiqua" panose="02040602050305030304" pitchFamily="18" charset="0"/>
              </a:rPr>
              <a:t>( </a:t>
            </a:r>
            <a:r>
              <a:rPr lang="en-US" sz="1650" b="1" dirty="0" smtClean="0">
                <a:solidFill>
                  <a:srgbClr val="C00000"/>
                </a:solidFill>
                <a:latin typeface="Book Antiqua" panose="02040602050305030304" pitchFamily="18" charset="0"/>
              </a:rPr>
              <a:t>Section 453</a:t>
            </a:r>
            <a:r>
              <a:rPr lang="en-US" sz="1650" b="1" dirty="0">
                <a:solidFill>
                  <a:srgbClr val="C00000"/>
                </a:solidFill>
                <a:latin typeface="Book Antiqua" panose="02040602050305030304" pitchFamily="18" charset="0"/>
              </a:rPr>
              <a:t>) </a:t>
            </a:r>
          </a:p>
          <a:p>
            <a:pPr algn="just"/>
            <a:r>
              <a:rPr lang="en-US" sz="1650" dirty="0" smtClean="0">
                <a:latin typeface="Book Antiqua" panose="02040602050305030304" pitchFamily="18" charset="0"/>
              </a:rPr>
              <a:t>Duty of every officer to take reasonable measures for </a:t>
            </a:r>
            <a:r>
              <a:rPr lang="en-US" sz="1650" dirty="0">
                <a:latin typeface="Book Antiqua" panose="02040602050305030304" pitchFamily="18" charset="0"/>
              </a:rPr>
              <a:t>p</a:t>
            </a:r>
            <a:r>
              <a:rPr lang="en-US" sz="1650" dirty="0" smtClean="0">
                <a:latin typeface="Book Antiqua" panose="02040602050305030304" pitchFamily="18" charset="0"/>
              </a:rPr>
              <a:t>revention </a:t>
            </a:r>
            <a:r>
              <a:rPr lang="en-US" sz="1650" dirty="0">
                <a:latin typeface="Book Antiqua" panose="02040602050305030304" pitchFamily="18" charset="0"/>
              </a:rPr>
              <a:t>of offences relating to </a:t>
            </a:r>
            <a:r>
              <a:rPr lang="en-US" sz="1650" b="1" u="sng" dirty="0">
                <a:solidFill>
                  <a:srgbClr val="FF0000"/>
                </a:solidFill>
                <a:latin typeface="Book Antiqua" panose="02040602050305030304" pitchFamily="18" charset="0"/>
              </a:rPr>
              <a:t>fraud, money laundering and terrorist </a:t>
            </a:r>
            <a:r>
              <a:rPr lang="en-US" sz="1650" b="1" u="sng" dirty="0" smtClean="0">
                <a:solidFill>
                  <a:srgbClr val="FF0000"/>
                </a:solidFill>
                <a:latin typeface="Book Antiqua" panose="02040602050305030304" pitchFamily="18" charset="0"/>
              </a:rPr>
              <a:t>financing</a:t>
            </a:r>
          </a:p>
          <a:p>
            <a:pPr algn="just"/>
            <a:endParaRPr lang="en-US" sz="1000" b="1" u="sng" dirty="0">
              <a:solidFill>
                <a:srgbClr val="FF0000"/>
              </a:solidFill>
              <a:latin typeface="Book Antiqua" panose="02040602050305030304" pitchFamily="18" charset="0"/>
            </a:endParaRPr>
          </a:p>
          <a:p>
            <a:pPr algn="just"/>
            <a:r>
              <a:rPr lang="en-US" sz="1650" b="1" u="sng" dirty="0" smtClean="0">
                <a:solidFill>
                  <a:srgbClr val="FF0000"/>
                </a:solidFill>
                <a:latin typeface="Book Antiqua" panose="02040602050305030304" pitchFamily="18" charset="0"/>
              </a:rPr>
              <a:t>Punishment </a:t>
            </a:r>
            <a:r>
              <a:rPr lang="en-US" sz="1650" b="1" u="sng" dirty="0">
                <a:solidFill>
                  <a:srgbClr val="FF0000"/>
                </a:solidFill>
                <a:latin typeface="Book Antiqua" panose="02040602050305030304" pitchFamily="18" charset="0"/>
              </a:rPr>
              <a:t>of imprisonment for a term </a:t>
            </a:r>
            <a:r>
              <a:rPr lang="en-US" sz="1650" dirty="0">
                <a:latin typeface="Book Antiqua" panose="02040602050305030304" pitchFamily="18" charset="0"/>
              </a:rPr>
              <a:t>which may extend to three years and with fine which may extend to one hundred million </a:t>
            </a:r>
            <a:r>
              <a:rPr lang="en-US" sz="1650" dirty="0" smtClean="0">
                <a:latin typeface="Book Antiqua" panose="02040602050305030304" pitchFamily="18" charset="0"/>
              </a:rPr>
              <a:t>rupees </a:t>
            </a:r>
            <a:endParaRPr lang="en-US" sz="1650" dirty="0">
              <a:latin typeface="Book Antiqua" panose="02040602050305030304" pitchFamily="18" charset="0"/>
            </a:endParaRPr>
          </a:p>
          <a:p>
            <a:pPr marL="109728" indent="0" algn="just">
              <a:buNone/>
            </a:pPr>
            <a:endParaRPr lang="en-US" sz="1000" b="1" dirty="0" smtClean="0">
              <a:solidFill>
                <a:srgbClr val="C00000"/>
              </a:solidFill>
              <a:latin typeface="Book Antiqua" panose="02040602050305030304" pitchFamily="18" charset="0"/>
            </a:endParaRPr>
          </a:p>
          <a:p>
            <a:pPr marL="109728" indent="0" algn="ctr">
              <a:buNone/>
            </a:pPr>
            <a:r>
              <a:rPr lang="en-US" sz="1650" b="1" dirty="0" smtClean="0">
                <a:solidFill>
                  <a:srgbClr val="C00000"/>
                </a:solidFill>
                <a:latin typeface="Book Antiqua" panose="02040602050305030304" pitchFamily="18" charset="0"/>
              </a:rPr>
              <a:t>(Section 498</a:t>
            </a:r>
            <a:r>
              <a:rPr lang="en-US" sz="1650" b="1" dirty="0">
                <a:solidFill>
                  <a:srgbClr val="C00000"/>
                </a:solidFill>
                <a:latin typeface="Book Antiqua" panose="02040602050305030304" pitchFamily="18" charset="0"/>
              </a:rPr>
              <a:t>)</a:t>
            </a:r>
          </a:p>
          <a:p>
            <a:pPr algn="just"/>
            <a:r>
              <a:rPr lang="en-US" sz="1650" b="1" dirty="0">
                <a:latin typeface="Book Antiqua" panose="02040602050305030304" pitchFamily="18" charset="0"/>
              </a:rPr>
              <a:t>Penalty for </a:t>
            </a:r>
            <a:r>
              <a:rPr lang="en-US" sz="1650" b="1" u="sng" dirty="0">
                <a:solidFill>
                  <a:srgbClr val="FF0000"/>
                </a:solidFill>
                <a:latin typeface="Book Antiqua" panose="02040602050305030304" pitchFamily="18" charset="0"/>
              </a:rPr>
              <a:t>false statement, falsification, forgery, fraud, deception</a:t>
            </a:r>
            <a:r>
              <a:rPr lang="en-US" sz="1650" b="1" dirty="0">
                <a:latin typeface="Book Antiqua" panose="02040602050305030304" pitchFamily="18" charset="0"/>
              </a:rPr>
              <a:t>: </a:t>
            </a:r>
            <a:r>
              <a:rPr lang="en-US" sz="1650" dirty="0">
                <a:latin typeface="Book Antiqua" panose="02040602050305030304" pitchFamily="18" charset="0"/>
              </a:rPr>
              <a:t>Whoever in relations to affairs of the company or body </a:t>
            </a:r>
            <a:r>
              <a:rPr lang="en-US" sz="1650" dirty="0" smtClean="0">
                <a:latin typeface="Book Antiqua" panose="02040602050305030304" pitchFamily="18" charset="0"/>
              </a:rPr>
              <a:t>corporate—</a:t>
            </a:r>
          </a:p>
          <a:p>
            <a:pPr marL="365760" lvl="1" indent="0" algn="just">
              <a:buNone/>
            </a:pPr>
            <a:endParaRPr lang="en-US" sz="1000" dirty="0" smtClean="0">
              <a:latin typeface="Book Antiqua" panose="02040602050305030304" pitchFamily="18" charset="0"/>
            </a:endParaRPr>
          </a:p>
          <a:p>
            <a:pPr marL="1143000" lvl="1" indent="-514350" algn="just">
              <a:buNone/>
            </a:pPr>
            <a:r>
              <a:rPr lang="en-US" sz="1650" dirty="0" smtClean="0">
                <a:latin typeface="Book Antiqua" panose="02040602050305030304" pitchFamily="18" charset="0"/>
              </a:rPr>
              <a:t>(a)	</a:t>
            </a:r>
            <a:r>
              <a:rPr lang="en-US" sz="1650" b="1" dirty="0" smtClean="0">
                <a:solidFill>
                  <a:srgbClr val="FF0000"/>
                </a:solidFill>
                <a:latin typeface="Book Antiqua" panose="02040602050305030304" pitchFamily="18" charset="0"/>
              </a:rPr>
              <a:t>makes </a:t>
            </a:r>
            <a:r>
              <a:rPr lang="en-US" sz="1650" b="1" dirty="0">
                <a:solidFill>
                  <a:srgbClr val="FF0000"/>
                </a:solidFill>
                <a:latin typeface="Book Antiqua" panose="02040602050305030304" pitchFamily="18" charset="0"/>
              </a:rPr>
              <a:t>a statement or submit any document in any form, which is false or incorrect in any material particular, or omits any material fact, knowing it to be material</a:t>
            </a:r>
            <a:r>
              <a:rPr lang="en-US" sz="1650" dirty="0">
                <a:latin typeface="Book Antiqua" panose="02040602050305030304" pitchFamily="18" charset="0"/>
              </a:rPr>
              <a:t>, in any return, report, certificate, statement of financial position, profit and loss account, income and expenditure account, offer of shares, books of account, application, information or explanation required by or for the purposes of any of the provisions of this </a:t>
            </a:r>
            <a:r>
              <a:rPr lang="en-US" sz="1650" dirty="0" smtClean="0">
                <a:latin typeface="Book Antiqua" panose="02040602050305030304" pitchFamily="18" charset="0"/>
              </a:rPr>
              <a:t>Act </a:t>
            </a:r>
            <a:r>
              <a:rPr lang="en-US" sz="1650" dirty="0">
                <a:latin typeface="Book Antiqua" panose="02040602050305030304" pitchFamily="18" charset="0"/>
              </a:rPr>
              <a:t>or pursuant to an order or direction given under this </a:t>
            </a:r>
            <a:r>
              <a:rPr lang="en-US" sz="1650" dirty="0" smtClean="0">
                <a:latin typeface="Book Antiqua" panose="02040602050305030304" pitchFamily="18" charset="0"/>
              </a:rPr>
              <a:t>Act </a:t>
            </a:r>
            <a:r>
              <a:rPr lang="en-US" sz="1650" b="1" dirty="0">
                <a:solidFill>
                  <a:srgbClr val="FF0000"/>
                </a:solidFill>
                <a:latin typeface="Book Antiqua" panose="02040602050305030304" pitchFamily="18" charset="0"/>
              </a:rPr>
              <a:t>with an intention to defraud, or cheat the Commission or to obtain incorporation or to avoid any penal action for an offence under this </a:t>
            </a:r>
            <a:r>
              <a:rPr lang="en-US" sz="1650" b="1" dirty="0" smtClean="0">
                <a:solidFill>
                  <a:srgbClr val="FF0000"/>
                </a:solidFill>
                <a:latin typeface="Book Antiqua" panose="02040602050305030304" pitchFamily="18" charset="0"/>
              </a:rPr>
              <a:t>Act </a:t>
            </a:r>
            <a:r>
              <a:rPr lang="en-US" sz="1650" b="1" dirty="0">
                <a:solidFill>
                  <a:srgbClr val="FF0000"/>
                </a:solidFill>
                <a:latin typeface="Book Antiqua" panose="02040602050305030304" pitchFamily="18" charset="0"/>
              </a:rPr>
              <a:t>or administered legislation; </a:t>
            </a:r>
          </a:p>
        </p:txBody>
      </p:sp>
      <p:sp>
        <p:nvSpPr>
          <p:cNvPr id="5" name="Slide Number Placeholder 4"/>
          <p:cNvSpPr>
            <a:spLocks noGrp="1"/>
          </p:cNvSpPr>
          <p:nvPr>
            <p:ph type="sldNum" sz="quarter" idx="12"/>
          </p:nvPr>
        </p:nvSpPr>
        <p:spPr/>
        <p:txBody>
          <a:bodyPr/>
          <a:lstStyle/>
          <a:p>
            <a:fld id="{2F270E2E-0E7F-4F8B-A26C-98CE2F063FA9}" type="slidenum">
              <a:rPr lang="en-US" smtClean="0"/>
              <a:t>63</a:t>
            </a:fld>
            <a:endParaRPr lang="en-US"/>
          </a:p>
        </p:txBody>
      </p:sp>
    </p:spTree>
    <p:extLst>
      <p:ext uri="{BB962C8B-B14F-4D97-AF65-F5344CB8AC3E}">
        <p14:creationId xmlns:p14="http://schemas.microsoft.com/office/powerpoint/2010/main" val="10091045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latin typeface="Book Antiqua" panose="02040602050305030304" pitchFamily="18" charset="0"/>
              </a:rPr>
              <a:t/>
            </a:r>
            <a:br>
              <a:rPr lang="en-US" sz="2000" dirty="0" smtClean="0">
                <a:solidFill>
                  <a:srgbClr val="C00000"/>
                </a:solidFill>
                <a:latin typeface="Book Antiqua" panose="02040602050305030304" pitchFamily="18" charset="0"/>
              </a:rPr>
            </a:br>
            <a:r>
              <a:rPr lang="en-US" sz="3100" b="1" dirty="0" smtClean="0">
                <a:solidFill>
                  <a:srgbClr val="00B050"/>
                </a:solidFill>
                <a:latin typeface="Book Antiqua" panose="02040602050305030304" pitchFamily="18" charset="0"/>
              </a:rPr>
              <a:t>NEW OFFENCES</a:t>
            </a:r>
            <a:r>
              <a:rPr lang="en-US" sz="3100" dirty="0" smtClean="0">
                <a:solidFill>
                  <a:srgbClr val="00B050"/>
                </a:solidFill>
                <a:latin typeface="Book Antiqua" panose="02040602050305030304" pitchFamily="18" charset="0"/>
              </a:rPr>
              <a:t/>
            </a:r>
            <a:br>
              <a:rPr lang="en-US" sz="3100" dirty="0" smtClean="0">
                <a:solidFill>
                  <a:srgbClr val="00B050"/>
                </a:solidFill>
                <a:latin typeface="Book Antiqua" panose="02040602050305030304" pitchFamily="18" charset="0"/>
              </a:rPr>
            </a:br>
            <a:endParaRPr lang="en-AU" sz="31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152400" y="914400"/>
            <a:ext cx="8458200" cy="5562600"/>
          </a:xfrm>
        </p:spPr>
        <p:txBody>
          <a:bodyPr>
            <a:noAutofit/>
          </a:bodyPr>
          <a:lstStyle/>
          <a:p>
            <a:pPr marL="1143000" lvl="1" indent="-747713" algn="just">
              <a:buNone/>
            </a:pPr>
            <a:r>
              <a:rPr lang="en-US" sz="1600" b="1" dirty="0" smtClean="0">
                <a:latin typeface="Book Antiqua" panose="02040602050305030304" pitchFamily="18" charset="0"/>
              </a:rPr>
              <a:t>(</a:t>
            </a:r>
            <a:r>
              <a:rPr lang="en-US" sz="1600" b="1" dirty="0">
                <a:latin typeface="Book Antiqua" panose="02040602050305030304" pitchFamily="18" charset="0"/>
              </a:rPr>
              <a:t>b</a:t>
            </a:r>
            <a:r>
              <a:rPr lang="en-US" sz="1600" b="1" dirty="0" smtClean="0">
                <a:latin typeface="Book Antiqua" panose="02040602050305030304" pitchFamily="18" charset="0"/>
              </a:rPr>
              <a:t>)	</a:t>
            </a:r>
            <a:r>
              <a:rPr lang="en-US" sz="1600" dirty="0" smtClean="0">
                <a:latin typeface="Book Antiqua" panose="02040602050305030304" pitchFamily="18" charset="0"/>
              </a:rPr>
              <a:t>makes </a:t>
            </a:r>
            <a:r>
              <a:rPr lang="en-US" sz="1600" dirty="0">
                <a:latin typeface="Book Antiqua" panose="02040602050305030304" pitchFamily="18" charset="0"/>
              </a:rPr>
              <a:t>any false entry or omits or alter any material particular from books, paper or accounts with an intent to defraud, destroy, alter or falsifies any books of account belonging to or in his possession shall commit an offence of </a:t>
            </a:r>
            <a:r>
              <a:rPr lang="en-US" sz="1600" b="1" dirty="0">
                <a:solidFill>
                  <a:srgbClr val="C00000"/>
                </a:solidFill>
                <a:latin typeface="Book Antiqua" panose="02040602050305030304" pitchFamily="18" charset="0"/>
              </a:rPr>
              <a:t>falsification of account</a:t>
            </a:r>
            <a:r>
              <a:rPr lang="en-US" sz="1600" dirty="0">
                <a:latin typeface="Book Antiqua" panose="02040602050305030304" pitchFamily="18" charset="0"/>
              </a:rPr>
              <a:t>; </a:t>
            </a:r>
          </a:p>
          <a:p>
            <a:pPr marL="1143000" lvl="1" indent="-747713" algn="just">
              <a:buNone/>
            </a:pPr>
            <a:endParaRPr lang="en-US" sz="1000" b="1" dirty="0" smtClean="0">
              <a:solidFill>
                <a:srgbClr val="C00000"/>
              </a:solidFill>
              <a:latin typeface="Book Antiqua" panose="02040602050305030304" pitchFamily="18" charset="0"/>
            </a:endParaRPr>
          </a:p>
          <a:p>
            <a:pPr marL="1143000" lvl="1" indent="-747713" algn="just">
              <a:buNone/>
            </a:pPr>
            <a:r>
              <a:rPr lang="en-US" sz="1600" b="1" dirty="0" smtClean="0">
                <a:solidFill>
                  <a:srgbClr val="C00000"/>
                </a:solidFill>
                <a:latin typeface="Book Antiqua" panose="02040602050305030304" pitchFamily="18" charset="0"/>
              </a:rPr>
              <a:t>(</a:t>
            </a:r>
            <a:r>
              <a:rPr lang="en-US" sz="1600" b="1" dirty="0">
                <a:solidFill>
                  <a:srgbClr val="C00000"/>
                </a:solidFill>
                <a:latin typeface="Book Antiqua" panose="02040602050305030304" pitchFamily="18" charset="0"/>
              </a:rPr>
              <a:t>c</a:t>
            </a:r>
            <a:r>
              <a:rPr lang="en-US" sz="1600" b="1" dirty="0" smtClean="0">
                <a:solidFill>
                  <a:srgbClr val="C00000"/>
                </a:solidFill>
                <a:latin typeface="Book Antiqua" panose="02040602050305030304" pitchFamily="18" charset="0"/>
              </a:rPr>
              <a:t>)	</a:t>
            </a:r>
            <a:r>
              <a:rPr lang="en-US" sz="1600" b="1" u="sng" dirty="0" smtClean="0">
                <a:solidFill>
                  <a:srgbClr val="C00000"/>
                </a:solidFill>
                <a:latin typeface="Book Antiqua" panose="02040602050305030304" pitchFamily="18" charset="0"/>
              </a:rPr>
              <a:t>submit</a:t>
            </a:r>
            <a:r>
              <a:rPr lang="en-US" sz="1600" b="1" u="sng" dirty="0">
                <a:solidFill>
                  <a:srgbClr val="C00000"/>
                </a:solidFill>
                <a:latin typeface="Book Antiqua" panose="02040602050305030304" pitchFamily="18" charset="0"/>
              </a:rPr>
              <a:t>, present or produce any forged or fabricated document, knowingly to be forged or fabricated, to the Commission </a:t>
            </a:r>
            <a:r>
              <a:rPr lang="en-US" sz="1600" dirty="0">
                <a:latin typeface="Book Antiqua" panose="02040602050305030304" pitchFamily="18" charset="0"/>
              </a:rPr>
              <a:t>for the purposes of cheating or cheating by personation or to obtain any wrongful gain or wrongful loss or to avoid any penal action for an offence under this </a:t>
            </a:r>
            <a:r>
              <a:rPr lang="en-US" sz="1600" dirty="0" smtClean="0">
                <a:latin typeface="Book Antiqua" panose="02040602050305030304" pitchFamily="18" charset="0"/>
              </a:rPr>
              <a:t>Act </a:t>
            </a:r>
            <a:r>
              <a:rPr lang="en-US" sz="1600" dirty="0">
                <a:latin typeface="Book Antiqua" panose="02040602050305030304" pitchFamily="18" charset="0"/>
              </a:rPr>
              <a:t>or administered legislation; or </a:t>
            </a:r>
          </a:p>
          <a:p>
            <a:pPr marL="1143000" lvl="1" indent="-747713" algn="just">
              <a:buNone/>
            </a:pPr>
            <a:endParaRPr lang="en-US" sz="1000" b="1" u="sng" dirty="0" smtClean="0">
              <a:solidFill>
                <a:srgbClr val="C00000"/>
              </a:solidFill>
              <a:latin typeface="Book Antiqua" panose="02040602050305030304" pitchFamily="18" charset="0"/>
            </a:endParaRPr>
          </a:p>
          <a:p>
            <a:pPr marL="1143000" lvl="1" indent="-747713" algn="just">
              <a:buNone/>
            </a:pPr>
            <a:r>
              <a:rPr lang="en-US" sz="1600" b="1" dirty="0" smtClean="0">
                <a:solidFill>
                  <a:srgbClr val="C00000"/>
                </a:solidFill>
                <a:latin typeface="Book Antiqua" panose="02040602050305030304" pitchFamily="18" charset="0"/>
              </a:rPr>
              <a:t>(</a:t>
            </a:r>
            <a:r>
              <a:rPr lang="en-US" sz="1600" b="1" dirty="0">
                <a:solidFill>
                  <a:srgbClr val="C00000"/>
                </a:solidFill>
                <a:latin typeface="Book Antiqua" panose="02040602050305030304" pitchFamily="18" charset="0"/>
              </a:rPr>
              <a:t>d</a:t>
            </a:r>
            <a:r>
              <a:rPr lang="en-US" sz="1600" b="1" dirty="0" smtClean="0">
                <a:solidFill>
                  <a:srgbClr val="C00000"/>
                </a:solidFill>
                <a:latin typeface="Book Antiqua" panose="02040602050305030304" pitchFamily="18" charset="0"/>
              </a:rPr>
              <a:t>)	</a:t>
            </a:r>
            <a:r>
              <a:rPr lang="en-US" sz="1600" b="1" u="sng" dirty="0" smtClean="0">
                <a:solidFill>
                  <a:srgbClr val="C00000"/>
                </a:solidFill>
                <a:latin typeface="Book Antiqua" panose="02040602050305030304" pitchFamily="18" charset="0"/>
              </a:rPr>
              <a:t>employ </a:t>
            </a:r>
            <a:r>
              <a:rPr lang="en-US" sz="1600" b="1" u="sng" dirty="0">
                <a:solidFill>
                  <a:srgbClr val="C00000"/>
                </a:solidFill>
                <a:latin typeface="Book Antiqua" panose="02040602050305030304" pitchFamily="18" charset="0"/>
              </a:rPr>
              <a:t>any scheme, artifice or practice in the course of business of the company to defraud or deceive general public; </a:t>
            </a:r>
            <a:r>
              <a:rPr lang="en-US" sz="1600" b="1" dirty="0" smtClean="0">
                <a:latin typeface="Book Antiqua" panose="02040602050305030304" pitchFamily="18" charset="0"/>
              </a:rPr>
              <a:t>shall </a:t>
            </a:r>
            <a:r>
              <a:rPr lang="en-US" sz="1600" b="1" dirty="0">
                <a:latin typeface="Book Antiqua" panose="02040602050305030304" pitchFamily="18" charset="0"/>
              </a:rPr>
              <a:t>be punishable with imprisonment which shall not be less than one year but which may extend to seven years and shall also be liable to fine which shall not be less than the amount involved in the fraud but may extend to three times the amount involved in the offence: </a:t>
            </a:r>
          </a:p>
          <a:p>
            <a:pPr marL="365760" lvl="1" indent="0" algn="just">
              <a:buNone/>
            </a:pPr>
            <a:endParaRPr lang="en-US" sz="1000" b="1" dirty="0" smtClean="0">
              <a:latin typeface="Book Antiqua" panose="02040602050305030304" pitchFamily="18" charset="0"/>
            </a:endParaRPr>
          </a:p>
          <a:p>
            <a:pPr marL="1147763" lvl="2" indent="0" algn="just">
              <a:buNone/>
            </a:pPr>
            <a:r>
              <a:rPr lang="en-US" sz="1600" b="1" dirty="0" smtClean="0">
                <a:latin typeface="Book Antiqua" panose="02040602050305030304" pitchFamily="18" charset="0"/>
              </a:rPr>
              <a:t>	Provided </a:t>
            </a:r>
            <a:r>
              <a:rPr lang="en-US" sz="1600" b="1" dirty="0">
                <a:latin typeface="Book Antiqua" panose="02040602050305030304" pitchFamily="18" charset="0"/>
              </a:rPr>
              <a:t>further that in case of offence involves public interest, the term of imprisonment under this section shall not be less than three years along with fine. All offences under this section shall be non-</a:t>
            </a:r>
            <a:r>
              <a:rPr lang="en-US" sz="1600" b="1" dirty="0" err="1">
                <a:latin typeface="Book Antiqua" panose="02040602050305030304" pitchFamily="18" charset="0"/>
              </a:rPr>
              <a:t>bailable</a:t>
            </a:r>
            <a:r>
              <a:rPr lang="en-US" sz="1600" b="1" dirty="0">
                <a:latin typeface="Book Antiqua" panose="02040602050305030304" pitchFamily="18" charset="0"/>
              </a:rPr>
              <a:t> and non-compoundable. </a:t>
            </a:r>
          </a:p>
        </p:txBody>
      </p:sp>
      <p:sp>
        <p:nvSpPr>
          <p:cNvPr id="5" name="Slide Number Placeholder 4"/>
          <p:cNvSpPr>
            <a:spLocks noGrp="1"/>
          </p:cNvSpPr>
          <p:nvPr>
            <p:ph type="sldNum" sz="quarter" idx="12"/>
          </p:nvPr>
        </p:nvSpPr>
        <p:spPr/>
        <p:txBody>
          <a:bodyPr/>
          <a:lstStyle/>
          <a:p>
            <a:fld id="{2F270E2E-0E7F-4F8B-A26C-98CE2F063FA9}" type="slidenum">
              <a:rPr lang="en-US" smtClean="0"/>
              <a:t>64</a:t>
            </a:fld>
            <a:endParaRPr lang="en-US"/>
          </a:p>
        </p:txBody>
      </p:sp>
    </p:spTree>
    <p:extLst>
      <p:ext uri="{BB962C8B-B14F-4D97-AF65-F5344CB8AC3E}">
        <p14:creationId xmlns:p14="http://schemas.microsoft.com/office/powerpoint/2010/main" val="243069260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229600" cy="1143000"/>
          </a:xfrm>
        </p:spPr>
        <p:txBody>
          <a:bodyPr/>
          <a:lstStyle/>
          <a:p>
            <a:r>
              <a:rPr lang="en-US" dirty="0" smtClean="0"/>
              <a:t>THANK YOU</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2F270E2E-0E7F-4F8B-A26C-98CE2F063FA9}" type="slidenum">
              <a:rPr lang="en-US" smtClean="0"/>
              <a:t>65</a:t>
            </a:fld>
            <a:endParaRPr lang="en-US"/>
          </a:p>
        </p:txBody>
      </p:sp>
    </p:spTree>
    <p:extLst>
      <p:ext uri="{BB962C8B-B14F-4D97-AF65-F5344CB8AC3E}">
        <p14:creationId xmlns:p14="http://schemas.microsoft.com/office/powerpoint/2010/main" val="1243527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0" y="3034"/>
            <a:ext cx="9144019" cy="6854966"/>
          </a:xfrm>
          <a:prstGeom prst="rect">
            <a:avLst/>
          </a:prstGeom>
          <a:noFill/>
          <a:ln>
            <a:noFill/>
          </a:ln>
        </p:spPr>
      </p:pic>
      <p:sp>
        <p:nvSpPr>
          <p:cNvPr id="3" name="Content Placeholder 2"/>
          <p:cNvSpPr>
            <a:spLocks noGrp="1"/>
          </p:cNvSpPr>
          <p:nvPr>
            <p:ph idx="1"/>
          </p:nvPr>
        </p:nvSpPr>
        <p:spPr>
          <a:xfrm>
            <a:off x="571510" y="1066800"/>
            <a:ext cx="8001000" cy="5486400"/>
          </a:xfrm>
        </p:spPr>
        <p:txBody>
          <a:bodyPr>
            <a:normAutofit fontScale="77500" lnSpcReduction="20000"/>
          </a:bodyPr>
          <a:lstStyle/>
          <a:p>
            <a:pPr marL="0" indent="0">
              <a:lnSpc>
                <a:spcPct val="150000"/>
              </a:lnSpc>
              <a:buNone/>
            </a:pPr>
            <a:r>
              <a:rPr lang="en-US" sz="2900" dirty="0" smtClean="0">
                <a:latin typeface="Book Antiqua" panose="02040602050305030304" pitchFamily="18" charset="0"/>
              </a:rPr>
              <a:t>4. Seminar </a:t>
            </a:r>
            <a:r>
              <a:rPr lang="en-US" sz="2900" dirty="0">
                <a:latin typeface="Book Antiqua" panose="02040602050305030304" pitchFamily="18" charset="0"/>
              </a:rPr>
              <a:t>– Islamabad 26-03-2016 – chaired by the Finance </a:t>
            </a:r>
            <a:r>
              <a:rPr lang="en-US" sz="2900" dirty="0" smtClean="0">
                <a:latin typeface="Book Antiqua" panose="02040602050305030304" pitchFamily="18" charset="0"/>
              </a:rPr>
              <a:t>          Minister</a:t>
            </a:r>
            <a:endParaRPr lang="en-US" sz="2900" dirty="0">
              <a:latin typeface="Book Antiqua" panose="02040602050305030304" pitchFamily="18" charset="0"/>
            </a:endParaRPr>
          </a:p>
          <a:p>
            <a:pPr marL="514350" indent="-514350">
              <a:lnSpc>
                <a:spcPct val="150000"/>
              </a:lnSpc>
              <a:buAutoNum type="arabicPeriod" startAt="5"/>
            </a:pPr>
            <a:endParaRPr lang="en-US" sz="1400" dirty="0" smtClean="0">
              <a:latin typeface="Book Antiqua" panose="02040602050305030304" pitchFamily="18" charset="0"/>
            </a:endParaRPr>
          </a:p>
          <a:p>
            <a:pPr marL="514350" indent="-514350">
              <a:lnSpc>
                <a:spcPct val="150000"/>
              </a:lnSpc>
              <a:buAutoNum type="arabicPeriod" startAt="5"/>
            </a:pPr>
            <a:r>
              <a:rPr lang="en-US" sz="2900" dirty="0" smtClean="0">
                <a:latin typeface="Book Antiqua" panose="02040602050305030304" pitchFamily="18" charset="0"/>
              </a:rPr>
              <a:t>2nd </a:t>
            </a:r>
            <a:r>
              <a:rPr lang="en-US" sz="2900" dirty="0">
                <a:latin typeface="Book Antiqua" panose="02040602050305030304" pitchFamily="18" charset="0"/>
              </a:rPr>
              <a:t>draft Placed on web-site (06.04.2016</a:t>
            </a:r>
            <a:r>
              <a:rPr lang="en-US" sz="2900" dirty="0" smtClean="0">
                <a:latin typeface="Book Antiqua" panose="02040602050305030304" pitchFamily="18" charset="0"/>
              </a:rPr>
              <a:t>) </a:t>
            </a:r>
          </a:p>
          <a:p>
            <a:pPr marL="514350" indent="-514350">
              <a:lnSpc>
                <a:spcPct val="150000"/>
              </a:lnSpc>
              <a:buAutoNum type="arabicPeriod" startAt="5"/>
            </a:pPr>
            <a:endParaRPr lang="en-US" sz="1500" dirty="0" smtClean="0">
              <a:latin typeface="Book Antiqua" panose="02040602050305030304" pitchFamily="18" charset="0"/>
            </a:endParaRPr>
          </a:p>
          <a:p>
            <a:pPr marL="514350" indent="-514350">
              <a:lnSpc>
                <a:spcPct val="150000"/>
              </a:lnSpc>
              <a:buAutoNum type="arabicPeriod" startAt="5"/>
            </a:pPr>
            <a:r>
              <a:rPr lang="en-US" sz="2900" dirty="0" smtClean="0">
                <a:latin typeface="Book Antiqua" panose="02040602050305030304" pitchFamily="18" charset="0"/>
              </a:rPr>
              <a:t>Consultative Sessions at Lahore </a:t>
            </a:r>
            <a:r>
              <a:rPr lang="en-US" sz="2900" dirty="0">
                <a:latin typeface="Book Antiqua" panose="02040602050305030304" pitchFamily="18" charset="0"/>
              </a:rPr>
              <a:t>jointly organized by IFC, World Bank – </a:t>
            </a:r>
            <a:r>
              <a:rPr lang="en-US" sz="2900" dirty="0" smtClean="0">
                <a:latin typeface="Book Antiqua" panose="02040602050305030304" pitchFamily="18" charset="0"/>
              </a:rPr>
              <a:t>CIPE (07-04-2016)</a:t>
            </a:r>
            <a:endParaRPr lang="en-US" sz="2900" dirty="0">
              <a:latin typeface="Book Antiqua" panose="02040602050305030304" pitchFamily="18" charset="0"/>
            </a:endParaRPr>
          </a:p>
          <a:p>
            <a:pPr marL="457200" indent="-457200">
              <a:lnSpc>
                <a:spcPct val="150000"/>
              </a:lnSpc>
              <a:buNone/>
            </a:pPr>
            <a:endParaRPr lang="en-US" sz="1500" dirty="0" smtClean="0">
              <a:latin typeface="Book Antiqua" panose="02040602050305030304" pitchFamily="18" charset="0"/>
            </a:endParaRPr>
          </a:p>
          <a:p>
            <a:pPr marL="457200" indent="-457200">
              <a:lnSpc>
                <a:spcPct val="150000"/>
              </a:lnSpc>
              <a:buNone/>
            </a:pPr>
            <a:r>
              <a:rPr lang="en-US" sz="2900" dirty="0" smtClean="0">
                <a:latin typeface="Book Antiqua" panose="02040602050305030304" pitchFamily="18" charset="0"/>
              </a:rPr>
              <a:t>7.      Meeting </a:t>
            </a:r>
            <a:r>
              <a:rPr lang="en-US" sz="2900" dirty="0">
                <a:latin typeface="Book Antiqua" panose="02040602050305030304" pitchFamily="18" charset="0"/>
              </a:rPr>
              <a:t>with </a:t>
            </a:r>
            <a:r>
              <a:rPr lang="en-US" sz="2900" dirty="0">
                <a:solidFill>
                  <a:srgbClr val="FF0000"/>
                </a:solidFill>
                <a:latin typeface="Book Antiqua" panose="02040602050305030304" pitchFamily="18" charset="0"/>
              </a:rPr>
              <a:t>ICAP Team (</a:t>
            </a:r>
            <a:r>
              <a:rPr lang="en-US" sz="2900" dirty="0" smtClean="0">
                <a:solidFill>
                  <a:srgbClr val="FF0000"/>
                </a:solidFill>
                <a:latin typeface="Book Antiqua" panose="02040602050305030304" pitchFamily="18" charset="0"/>
              </a:rPr>
              <a:t>13-04-2016)</a:t>
            </a:r>
          </a:p>
          <a:p>
            <a:pPr marL="457200" indent="-457200">
              <a:lnSpc>
                <a:spcPct val="150000"/>
              </a:lnSpc>
              <a:buNone/>
            </a:pPr>
            <a:endParaRPr lang="en-US" sz="1500" dirty="0" smtClean="0">
              <a:latin typeface="Book Antiqua" panose="02040602050305030304" pitchFamily="18" charset="0"/>
            </a:endParaRPr>
          </a:p>
          <a:p>
            <a:pPr marL="514350" indent="-514350">
              <a:lnSpc>
                <a:spcPct val="150000"/>
              </a:lnSpc>
              <a:buAutoNum type="arabicPeriod" startAt="8"/>
            </a:pPr>
            <a:r>
              <a:rPr lang="en-US" sz="2900" dirty="0" smtClean="0">
                <a:latin typeface="Book Antiqua" panose="02040602050305030304" pitchFamily="18" charset="0"/>
              </a:rPr>
              <a:t>Seminar </a:t>
            </a:r>
            <a:r>
              <a:rPr lang="en-US" sz="2900" dirty="0">
                <a:latin typeface="Book Antiqua" panose="02040602050305030304" pitchFamily="18" charset="0"/>
              </a:rPr>
              <a:t>at </a:t>
            </a:r>
            <a:r>
              <a:rPr lang="en-US" sz="2900" dirty="0">
                <a:solidFill>
                  <a:srgbClr val="FF0000"/>
                </a:solidFill>
                <a:latin typeface="Book Antiqua" panose="02040602050305030304" pitchFamily="18" charset="0"/>
              </a:rPr>
              <a:t>ICAP Lahore (</a:t>
            </a:r>
            <a:r>
              <a:rPr lang="en-US" sz="2900" dirty="0" smtClean="0">
                <a:solidFill>
                  <a:srgbClr val="FF0000"/>
                </a:solidFill>
                <a:latin typeface="Book Antiqua" panose="02040602050305030304" pitchFamily="18" charset="0"/>
              </a:rPr>
              <a:t>06-05-2016)</a:t>
            </a:r>
          </a:p>
          <a:p>
            <a:pPr marL="514350" indent="-514350">
              <a:lnSpc>
                <a:spcPct val="150000"/>
              </a:lnSpc>
              <a:buFont typeface="Arial" panose="020B0604020202020204" pitchFamily="34" charset="0"/>
              <a:buAutoNum type="arabicPeriod" startAt="8"/>
            </a:pPr>
            <a:r>
              <a:rPr lang="en-US" sz="2900" dirty="0" smtClean="0">
                <a:latin typeface="Book Antiqua" panose="02040602050305030304" pitchFamily="18" charset="0"/>
              </a:rPr>
              <a:t>Meeting </a:t>
            </a:r>
            <a:r>
              <a:rPr lang="en-US" sz="2900" dirty="0">
                <a:latin typeface="Book Antiqua" panose="02040602050305030304" pitchFamily="18" charset="0"/>
              </a:rPr>
              <a:t>with ICMAP Focus Group (12-05-2016</a:t>
            </a:r>
            <a:r>
              <a:rPr lang="en-US" sz="2900" dirty="0" smtClean="0">
                <a:latin typeface="Book Antiqua" panose="02040602050305030304" pitchFamily="18" charset="0"/>
              </a:rPr>
              <a:t>)</a:t>
            </a:r>
            <a:endParaRPr lang="en-US" sz="2900" dirty="0">
              <a:latin typeface="Book Antiqua" panose="02040602050305030304" pitchFamily="18" charset="0"/>
            </a:endParaRPr>
          </a:p>
        </p:txBody>
      </p:sp>
      <p:sp>
        <p:nvSpPr>
          <p:cNvPr id="4" name="Title 1"/>
          <p:cNvSpPr>
            <a:spLocks noGrp="1"/>
          </p:cNvSpPr>
          <p:nvPr>
            <p:ph type="title"/>
          </p:nvPr>
        </p:nvSpPr>
        <p:spPr>
          <a:xfrm>
            <a:off x="457200" y="274638"/>
            <a:ext cx="8229600" cy="868362"/>
          </a:xfrm>
        </p:spPr>
        <p:txBody>
          <a:bodyPr>
            <a:normAutofit/>
          </a:bodyPr>
          <a:lstStyle/>
          <a:p>
            <a:pPr algn="l"/>
            <a:r>
              <a:rPr lang="en-US" sz="3000" b="1" dirty="0">
                <a:solidFill>
                  <a:srgbClr val="00B050"/>
                </a:solidFill>
                <a:latin typeface="Book Antiqua" panose="02040602050305030304" pitchFamily="18" charset="0"/>
              </a:rPr>
              <a:t>CONSULTATION HELD ON DRAFT LAW</a:t>
            </a:r>
            <a:endParaRPr lang="en-AU" sz="3000" dirty="0">
              <a:solidFill>
                <a:srgbClr val="00B05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7</a:t>
            </a:fld>
            <a:endParaRPr lang="en-US"/>
          </a:p>
        </p:txBody>
      </p:sp>
    </p:spTree>
    <p:extLst>
      <p:ext uri="{BB962C8B-B14F-4D97-AF65-F5344CB8AC3E}">
        <p14:creationId xmlns:p14="http://schemas.microsoft.com/office/powerpoint/2010/main" val="2221336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571510" y="1066800"/>
            <a:ext cx="8001000" cy="5789690"/>
          </a:xfrm>
        </p:spPr>
        <p:txBody>
          <a:bodyPr>
            <a:normAutofit fontScale="32500" lnSpcReduction="20000"/>
          </a:bodyPr>
          <a:lstStyle/>
          <a:p>
            <a:pPr marL="457200" indent="-457200">
              <a:lnSpc>
                <a:spcPct val="150000"/>
              </a:lnSpc>
              <a:buNone/>
            </a:pPr>
            <a:r>
              <a:rPr lang="en-US" sz="4500" dirty="0" smtClean="0">
                <a:latin typeface="Book Antiqua" panose="02040602050305030304" pitchFamily="18" charset="0"/>
              </a:rPr>
              <a:t>10.     Two </a:t>
            </a:r>
            <a:r>
              <a:rPr lang="en-US" sz="4500" dirty="0">
                <a:latin typeface="Book Antiqua" panose="02040602050305030304" pitchFamily="18" charset="0"/>
              </a:rPr>
              <a:t>days Session with ICMAP Team (16-17 May </a:t>
            </a:r>
            <a:r>
              <a:rPr lang="en-US" sz="4500" dirty="0" smtClean="0">
                <a:latin typeface="Book Antiqua" panose="02040602050305030304" pitchFamily="18" charset="0"/>
              </a:rPr>
              <a:t>2016)</a:t>
            </a:r>
          </a:p>
          <a:p>
            <a:pPr marL="457200" indent="-457200">
              <a:lnSpc>
                <a:spcPct val="150000"/>
              </a:lnSpc>
              <a:buNone/>
            </a:pPr>
            <a:endParaRPr lang="en-US" sz="3000" dirty="0" smtClean="0">
              <a:latin typeface="Book Antiqua" panose="02040602050305030304" pitchFamily="18" charset="0"/>
            </a:endParaRPr>
          </a:p>
          <a:p>
            <a:pPr marL="457200" indent="-457200">
              <a:lnSpc>
                <a:spcPct val="150000"/>
              </a:lnSpc>
              <a:buNone/>
            </a:pPr>
            <a:r>
              <a:rPr lang="en-US" sz="4500" dirty="0" smtClean="0">
                <a:latin typeface="Book Antiqua" panose="02040602050305030304" pitchFamily="18" charset="0"/>
              </a:rPr>
              <a:t>11.     Seminar </a:t>
            </a:r>
            <a:r>
              <a:rPr lang="en-US" sz="4500" dirty="0">
                <a:latin typeface="Book Antiqua" panose="02040602050305030304" pitchFamily="18" charset="0"/>
              </a:rPr>
              <a:t>at ICAP Islamabad (30-05-2016</a:t>
            </a:r>
            <a:r>
              <a:rPr lang="en-US" sz="4500" dirty="0" smtClean="0">
                <a:latin typeface="Book Antiqua" panose="02040602050305030304" pitchFamily="18" charset="0"/>
              </a:rPr>
              <a:t>)</a:t>
            </a:r>
          </a:p>
          <a:p>
            <a:pPr marL="457200" lvl="1" indent="-457200">
              <a:lnSpc>
                <a:spcPct val="150000"/>
              </a:lnSpc>
              <a:buNone/>
            </a:pPr>
            <a:endParaRPr lang="en-US" sz="3000" dirty="0" smtClean="0">
              <a:latin typeface="Book Antiqua" panose="02040602050305030304" pitchFamily="18" charset="0"/>
            </a:endParaRPr>
          </a:p>
          <a:p>
            <a:pPr marL="457200" lvl="1" indent="-457200">
              <a:lnSpc>
                <a:spcPct val="150000"/>
              </a:lnSpc>
              <a:buNone/>
            </a:pPr>
            <a:r>
              <a:rPr lang="en-US" sz="4500" dirty="0" smtClean="0">
                <a:latin typeface="Book Antiqua" panose="02040602050305030304" pitchFamily="18" charset="0"/>
              </a:rPr>
              <a:t>12.     Seminar at Islamabad jointly </a:t>
            </a:r>
            <a:r>
              <a:rPr lang="en-US" sz="4500" dirty="0">
                <a:latin typeface="Book Antiqua" panose="02040602050305030304" pitchFamily="18" charset="0"/>
              </a:rPr>
              <a:t>organized by IFC, World Bank – </a:t>
            </a:r>
            <a:r>
              <a:rPr lang="en-US" sz="4500" dirty="0" smtClean="0">
                <a:latin typeface="Book Antiqua" panose="02040602050305030304" pitchFamily="18" charset="0"/>
              </a:rPr>
              <a:t>CIPE</a:t>
            </a:r>
          </a:p>
          <a:p>
            <a:pPr marL="457200" lvl="1" indent="-457200">
              <a:lnSpc>
                <a:spcPct val="150000"/>
              </a:lnSpc>
              <a:buNone/>
            </a:pPr>
            <a:r>
              <a:rPr lang="en-US" sz="4500" dirty="0">
                <a:latin typeface="Book Antiqua" panose="02040602050305030304" pitchFamily="18" charset="0"/>
              </a:rPr>
              <a:t> </a:t>
            </a:r>
            <a:r>
              <a:rPr lang="en-US" sz="4500" dirty="0" smtClean="0">
                <a:latin typeface="Book Antiqua" panose="02040602050305030304" pitchFamily="18" charset="0"/>
              </a:rPr>
              <a:t>         (02-06-2016)</a:t>
            </a:r>
          </a:p>
          <a:p>
            <a:pPr marL="457200" lvl="1" indent="-457200">
              <a:lnSpc>
                <a:spcPct val="150000"/>
              </a:lnSpc>
              <a:buNone/>
            </a:pPr>
            <a:endParaRPr lang="en-US" sz="3000" dirty="0" smtClean="0">
              <a:latin typeface="Book Antiqua" panose="02040602050305030304" pitchFamily="18" charset="0"/>
            </a:endParaRPr>
          </a:p>
          <a:p>
            <a:pPr marL="514350" lvl="1" indent="-514350">
              <a:lnSpc>
                <a:spcPct val="150000"/>
              </a:lnSpc>
              <a:buAutoNum type="arabicPeriod" startAt="13"/>
            </a:pPr>
            <a:r>
              <a:rPr lang="en-US" sz="4500" dirty="0" smtClean="0">
                <a:latin typeface="Book Antiqua" panose="02040602050305030304" pitchFamily="18" charset="0"/>
              </a:rPr>
              <a:t>Seminar </a:t>
            </a:r>
            <a:r>
              <a:rPr lang="en-US" sz="4500" dirty="0">
                <a:latin typeface="Book Antiqua" panose="02040602050305030304" pitchFamily="18" charset="0"/>
              </a:rPr>
              <a:t>– </a:t>
            </a:r>
            <a:r>
              <a:rPr lang="en-US" sz="4500" dirty="0" smtClean="0">
                <a:latin typeface="Book Antiqua" panose="02040602050305030304" pitchFamily="18" charset="0"/>
              </a:rPr>
              <a:t>Karachi 05-09-2016 </a:t>
            </a:r>
            <a:r>
              <a:rPr lang="en-US" sz="4500" dirty="0">
                <a:latin typeface="Book Antiqua" panose="02040602050305030304" pitchFamily="18" charset="0"/>
              </a:rPr>
              <a:t>– chaired by </a:t>
            </a:r>
            <a:r>
              <a:rPr lang="en-US" sz="4500" dirty="0" smtClean="0">
                <a:latin typeface="Book Antiqua" panose="02040602050305030304" pitchFamily="18" charset="0"/>
              </a:rPr>
              <a:t>the Honorable Minister for Finance </a:t>
            </a:r>
          </a:p>
          <a:p>
            <a:pPr marL="514350" lvl="1" indent="-514350">
              <a:lnSpc>
                <a:spcPct val="150000"/>
              </a:lnSpc>
              <a:buAutoNum type="arabicPeriod" startAt="13"/>
            </a:pPr>
            <a:endParaRPr lang="en-US" sz="3000" dirty="0" smtClean="0">
              <a:latin typeface="Book Antiqua" panose="02040602050305030304" pitchFamily="18" charset="0"/>
            </a:endParaRPr>
          </a:p>
          <a:p>
            <a:pPr marL="457200" lvl="1" indent="-457200">
              <a:lnSpc>
                <a:spcPct val="150000"/>
              </a:lnSpc>
              <a:buAutoNum type="arabicPeriod" startAt="14"/>
            </a:pPr>
            <a:r>
              <a:rPr lang="en-US" sz="4500" dirty="0" smtClean="0">
                <a:latin typeface="Book Antiqua" panose="02040602050305030304" pitchFamily="18" charset="0"/>
              </a:rPr>
              <a:t>  Meeting with Association of Builders and Developers of Pakistan </a:t>
            </a:r>
          </a:p>
          <a:p>
            <a:pPr marL="457200" lvl="1" indent="-457200">
              <a:lnSpc>
                <a:spcPct val="150000"/>
              </a:lnSpc>
              <a:buNone/>
            </a:pPr>
            <a:r>
              <a:rPr lang="en-US" sz="4500" dirty="0">
                <a:latin typeface="Book Antiqua" panose="02040602050305030304" pitchFamily="18" charset="0"/>
              </a:rPr>
              <a:t> </a:t>
            </a:r>
            <a:r>
              <a:rPr lang="en-US" sz="4500" dirty="0" smtClean="0">
                <a:latin typeface="Book Antiqua" panose="02040602050305030304" pitchFamily="18" charset="0"/>
              </a:rPr>
              <a:t>           (24-10-2016)</a:t>
            </a:r>
          </a:p>
          <a:p>
            <a:pPr marL="457200" lvl="1" indent="-457200">
              <a:lnSpc>
                <a:spcPct val="150000"/>
              </a:lnSpc>
              <a:buNone/>
            </a:pPr>
            <a:r>
              <a:rPr lang="en-US" sz="4500" dirty="0" smtClean="0">
                <a:latin typeface="Book Antiqua" panose="02040602050305030304" pitchFamily="18" charset="0"/>
              </a:rPr>
              <a:t>15.	  </a:t>
            </a:r>
            <a:r>
              <a:rPr lang="en-US" sz="4500" dirty="0">
                <a:latin typeface="Book Antiqua" panose="02040602050305030304" pitchFamily="18" charset="0"/>
              </a:rPr>
              <a:t>Seminar at ICAP Islamabad </a:t>
            </a:r>
            <a:r>
              <a:rPr lang="en-US" sz="4500" dirty="0" smtClean="0">
                <a:latin typeface="Book Antiqua" panose="02040602050305030304" pitchFamily="18" charset="0"/>
              </a:rPr>
              <a:t>(1-12-2016</a:t>
            </a:r>
            <a:r>
              <a:rPr lang="en-US" sz="4500" dirty="0">
                <a:latin typeface="Book Antiqua" panose="02040602050305030304" pitchFamily="18" charset="0"/>
              </a:rPr>
              <a:t>)</a:t>
            </a:r>
          </a:p>
          <a:p>
            <a:pPr marL="457200" lvl="1" indent="-457200">
              <a:lnSpc>
                <a:spcPct val="150000"/>
              </a:lnSpc>
              <a:buNone/>
            </a:pPr>
            <a:endParaRPr lang="en-US" sz="4500" dirty="0" smtClean="0">
              <a:latin typeface="Book Antiqua" panose="02040602050305030304" pitchFamily="18" charset="0"/>
            </a:endParaRPr>
          </a:p>
          <a:p>
            <a:pPr marL="457200" lvl="1" indent="-457200">
              <a:lnSpc>
                <a:spcPct val="150000"/>
              </a:lnSpc>
              <a:buNone/>
            </a:pPr>
            <a:r>
              <a:rPr lang="en-US" sz="3500" i="1" dirty="0" smtClean="0">
                <a:solidFill>
                  <a:srgbClr val="FF0000"/>
                </a:solidFill>
                <a:latin typeface="Book Antiqua" panose="02040602050305030304" pitchFamily="18" charset="0"/>
              </a:rPr>
              <a:t>Various comments and suggestions were also received from stakeholders and practitioners </a:t>
            </a:r>
          </a:p>
          <a:p>
            <a:pPr marL="457200" lvl="1" indent="-457200">
              <a:lnSpc>
                <a:spcPct val="150000"/>
              </a:lnSpc>
              <a:buNone/>
            </a:pPr>
            <a:r>
              <a:rPr lang="en-US" sz="3500" i="1" dirty="0" smtClean="0">
                <a:solidFill>
                  <a:srgbClr val="FF0000"/>
                </a:solidFill>
                <a:latin typeface="Book Antiqua" panose="02040602050305030304" pitchFamily="18" charset="0"/>
              </a:rPr>
              <a:t>during the entire process through emails and letters and same were also considered and wherever </a:t>
            </a:r>
          </a:p>
          <a:p>
            <a:pPr marL="457200" lvl="1" indent="-457200">
              <a:lnSpc>
                <a:spcPct val="150000"/>
              </a:lnSpc>
              <a:buNone/>
            </a:pPr>
            <a:r>
              <a:rPr lang="en-US" sz="3500" i="1" dirty="0" smtClean="0">
                <a:solidFill>
                  <a:srgbClr val="FF0000"/>
                </a:solidFill>
                <a:latin typeface="Book Antiqua" panose="02040602050305030304" pitchFamily="18" charset="0"/>
              </a:rPr>
              <a:t>possible same were incorporated</a:t>
            </a:r>
            <a:r>
              <a:rPr lang="en-US" sz="3500" dirty="0" smtClean="0">
                <a:solidFill>
                  <a:srgbClr val="FF0000"/>
                </a:solidFill>
                <a:latin typeface="Book Antiqua" panose="02040602050305030304" pitchFamily="18" charset="0"/>
              </a:rPr>
              <a:t> </a:t>
            </a:r>
            <a:endParaRPr lang="en-US" sz="3500" dirty="0">
              <a:solidFill>
                <a:srgbClr val="FF0000"/>
              </a:solidFill>
              <a:latin typeface="Book Antiqua" panose="02040602050305030304" pitchFamily="18" charset="0"/>
            </a:endParaRPr>
          </a:p>
          <a:p>
            <a:pPr marL="457200" indent="-457200">
              <a:buAutoNum type="arabicPeriod" startAt="6"/>
            </a:pPr>
            <a:endParaRPr lang="en-US" sz="2400" dirty="0">
              <a:latin typeface="Book Antiqua" panose="02040602050305030304" pitchFamily="18" charset="0"/>
            </a:endParaRPr>
          </a:p>
        </p:txBody>
      </p:sp>
      <p:sp>
        <p:nvSpPr>
          <p:cNvPr id="4" name="Title 1"/>
          <p:cNvSpPr>
            <a:spLocks noGrp="1"/>
          </p:cNvSpPr>
          <p:nvPr>
            <p:ph type="title"/>
          </p:nvPr>
        </p:nvSpPr>
        <p:spPr>
          <a:xfrm>
            <a:off x="457200" y="274638"/>
            <a:ext cx="8229600" cy="868362"/>
          </a:xfrm>
        </p:spPr>
        <p:txBody>
          <a:bodyPr>
            <a:normAutofit/>
          </a:bodyPr>
          <a:lstStyle/>
          <a:p>
            <a:pPr algn="l"/>
            <a:r>
              <a:rPr lang="en-US" sz="3000" b="1" dirty="0">
                <a:solidFill>
                  <a:srgbClr val="00B050"/>
                </a:solidFill>
                <a:latin typeface="Book Antiqua" panose="02040602050305030304" pitchFamily="18" charset="0"/>
              </a:rPr>
              <a:t>CONSULTATION HELD ON DRAFT LAW</a:t>
            </a:r>
            <a:endParaRPr lang="en-AU" sz="3000" dirty="0">
              <a:solidFill>
                <a:srgbClr val="00B050"/>
              </a:solidFill>
              <a:latin typeface="Book Antiqua" panose="02040602050305030304" pitchFamily="18" charset="0"/>
            </a:endParaRPr>
          </a:p>
        </p:txBody>
      </p:sp>
      <p:sp>
        <p:nvSpPr>
          <p:cNvPr id="2" name="Slide Number Placeholder 1"/>
          <p:cNvSpPr>
            <a:spLocks noGrp="1"/>
          </p:cNvSpPr>
          <p:nvPr>
            <p:ph type="sldNum" sz="quarter" idx="12"/>
          </p:nvPr>
        </p:nvSpPr>
        <p:spPr/>
        <p:txBody>
          <a:bodyPr/>
          <a:lstStyle/>
          <a:p>
            <a:fld id="{2F270E2E-0E7F-4F8B-A26C-98CE2F063FA9}" type="slidenum">
              <a:rPr lang="en-US" smtClean="0"/>
              <a:t>8</a:t>
            </a:fld>
            <a:endParaRPr lang="en-US"/>
          </a:p>
        </p:txBody>
      </p:sp>
    </p:spTree>
    <p:extLst>
      <p:ext uri="{BB962C8B-B14F-4D97-AF65-F5344CB8AC3E}">
        <p14:creationId xmlns:p14="http://schemas.microsoft.com/office/powerpoint/2010/main" val="130923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609600"/>
          </a:xfrm>
        </p:spPr>
        <p:txBody>
          <a:bodyPr>
            <a:normAutofit fontScale="90000"/>
          </a:bodyPr>
          <a:lstStyle/>
          <a:p>
            <a:r>
              <a:rPr lang="en-US" sz="3600" dirty="0" smtClean="0">
                <a:solidFill>
                  <a:srgbClr val="00B050"/>
                </a:solidFill>
              </a:rPr>
              <a:t>OVERVIEW</a:t>
            </a:r>
            <a:endParaRPr lang="en-AU" sz="3600" dirty="0">
              <a:solidFill>
                <a:srgbClr val="00B050"/>
              </a:solidFill>
              <a:latin typeface="Book Antiqua" panose="02040602050305030304" pitchFamily="18" charset="0"/>
            </a:endParaRPr>
          </a:p>
        </p:txBody>
      </p:sp>
      <p:sp>
        <p:nvSpPr>
          <p:cNvPr id="5" name="Rectangle 4"/>
          <p:cNvSpPr/>
          <p:nvPr/>
        </p:nvSpPr>
        <p:spPr>
          <a:xfrm>
            <a:off x="609600" y="762000"/>
            <a:ext cx="7620000" cy="5909310"/>
          </a:xfrm>
          <a:prstGeom prst="rect">
            <a:avLst/>
          </a:prstGeom>
        </p:spPr>
        <p:txBody>
          <a:bodyPr wrap="square">
            <a:spAutoFit/>
          </a:bodyPr>
          <a:lstStyle/>
          <a:p>
            <a:pPr algn="ctr"/>
            <a:r>
              <a:rPr lang="en-US" b="1" dirty="0" smtClean="0">
                <a:solidFill>
                  <a:srgbClr val="00B050"/>
                </a:solidFill>
                <a:latin typeface="Book Antiqua" panose="02040602050305030304" pitchFamily="18" charset="0"/>
              </a:rPr>
              <a:t> (</a:t>
            </a:r>
            <a:r>
              <a:rPr lang="en-US" b="1" dirty="0">
                <a:solidFill>
                  <a:srgbClr val="00B050"/>
                </a:solidFill>
                <a:latin typeface="Book Antiqua" panose="02040602050305030304" pitchFamily="18" charset="0"/>
              </a:rPr>
              <a:t>Section 2)</a:t>
            </a:r>
            <a:endParaRPr lang="en-AU" dirty="0">
              <a:latin typeface="Book Antiqua" panose="02040602050305030304" pitchFamily="18" charset="0"/>
            </a:endParaRPr>
          </a:p>
          <a:p>
            <a:pPr algn="ctr"/>
            <a:r>
              <a:rPr lang="en-US" b="1" dirty="0" smtClean="0">
                <a:solidFill>
                  <a:srgbClr val="00B050"/>
                </a:solidFill>
                <a:latin typeface="Book Antiqua" panose="02040602050305030304" pitchFamily="18" charset="0"/>
              </a:rPr>
              <a:t>NEW DEFINITIONS </a:t>
            </a:r>
          </a:p>
          <a:p>
            <a:r>
              <a:rPr lang="en-US" dirty="0" smtClean="0">
                <a:latin typeface="Book Antiqua" panose="02040602050305030304" pitchFamily="18" charset="0"/>
              </a:rPr>
              <a:t>Following new definitions have been provided :-</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Advocate </a:t>
            </a:r>
            <a:r>
              <a:rPr lang="en-US" dirty="0">
                <a:solidFill>
                  <a:srgbClr val="FF0000"/>
                </a:solidFill>
                <a:latin typeface="Book Antiqua" panose="02040602050305030304" pitchFamily="18" charset="0"/>
              </a:rPr>
              <a:t>(clause 1)</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Alter or alteration </a:t>
            </a:r>
            <a:r>
              <a:rPr lang="en-US" dirty="0">
                <a:solidFill>
                  <a:srgbClr val="FF0000"/>
                </a:solidFill>
                <a:latin typeface="Book Antiqua" panose="02040602050305030304" pitchFamily="18" charset="0"/>
              </a:rPr>
              <a:t>(clause 2)</a:t>
            </a:r>
          </a:p>
          <a:p>
            <a:pPr marL="285750" lvl="0" indent="-285750">
              <a:buFont typeface="Arial" panose="020B0604020202020204" pitchFamily="34" charset="0"/>
              <a:buChar char="•"/>
            </a:pPr>
            <a:endParaRPr lang="en-US" dirty="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authorized capital </a:t>
            </a:r>
            <a:r>
              <a:rPr lang="en-US" dirty="0" smtClean="0">
                <a:solidFill>
                  <a:srgbClr val="FF0000"/>
                </a:solidFill>
                <a:latin typeface="Book Antiqua" panose="02040602050305030304" pitchFamily="18" charset="0"/>
              </a:rPr>
              <a:t>(clause 5)</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Banking company </a:t>
            </a:r>
            <a:r>
              <a:rPr lang="en-US" dirty="0" smtClean="0">
                <a:solidFill>
                  <a:srgbClr val="FF0000"/>
                </a:solidFill>
                <a:latin typeface="Book Antiqua" panose="02040602050305030304" pitchFamily="18" charset="0"/>
              </a:rPr>
              <a:t>(clause 6)</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Beneficial ownership of shareholders or officer of the company  </a:t>
            </a:r>
            <a:r>
              <a:rPr lang="en-US" dirty="0" smtClean="0">
                <a:solidFill>
                  <a:srgbClr val="FF0000"/>
                </a:solidFill>
                <a:latin typeface="Book Antiqua" panose="02040602050305030304" pitchFamily="18" charset="0"/>
              </a:rPr>
              <a:t>(</a:t>
            </a:r>
            <a:r>
              <a:rPr lang="en-US" dirty="0">
                <a:solidFill>
                  <a:srgbClr val="FF0000"/>
                </a:solidFill>
                <a:latin typeface="Book Antiqua" panose="02040602050305030304" pitchFamily="18" charset="0"/>
              </a:rPr>
              <a:t>clause 7)</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Board </a:t>
            </a:r>
            <a:r>
              <a:rPr lang="en-US" dirty="0" smtClean="0">
                <a:solidFill>
                  <a:srgbClr val="FF0000"/>
                </a:solidFill>
                <a:latin typeface="Book Antiqua" panose="02040602050305030304" pitchFamily="18" charset="0"/>
              </a:rPr>
              <a:t>(clause 8)</a:t>
            </a:r>
          </a:p>
          <a:p>
            <a:pPr marL="285750" indent="-285750">
              <a:buFont typeface="Arial" panose="020B0604020202020204" pitchFamily="34" charset="0"/>
              <a:buChar char="•"/>
            </a:pPr>
            <a:endParaRPr lang="en-US" dirty="0" smtClean="0">
              <a:latin typeface="Book Antiqua" panose="02040602050305030304" pitchFamily="18" charset="0"/>
            </a:endParaRPr>
          </a:p>
          <a:p>
            <a:pPr marL="285750" indent="-285750">
              <a:buFont typeface="Arial" panose="020B0604020202020204" pitchFamily="34" charset="0"/>
              <a:buChar char="•"/>
            </a:pPr>
            <a:r>
              <a:rPr lang="en-US" dirty="0" smtClean="0">
                <a:latin typeface="Book Antiqua" panose="02040602050305030304" pitchFamily="18" charset="0"/>
              </a:rPr>
              <a:t>Book of account </a:t>
            </a:r>
            <a:r>
              <a:rPr lang="en-US" dirty="0">
                <a:solidFill>
                  <a:srgbClr val="FF0000"/>
                </a:solidFill>
                <a:latin typeface="Book Antiqua" panose="02040602050305030304" pitchFamily="18" charset="0"/>
              </a:rPr>
              <a:t>(clause 11)</a:t>
            </a:r>
          </a:p>
          <a:p>
            <a:pPr marL="285750" lvl="0" indent="-285750">
              <a:buFont typeface="Arial" panose="020B0604020202020204" pitchFamily="34" charset="0"/>
              <a:buChar char="•"/>
            </a:pPr>
            <a:endParaRPr lang="en-US" dirty="0" smtClean="0">
              <a:latin typeface="Book Antiqua" panose="02040602050305030304" pitchFamily="18" charset="0"/>
            </a:endParaRPr>
          </a:p>
          <a:p>
            <a:pPr marL="285750" lvl="0" indent="-285750">
              <a:buFont typeface="Arial" panose="020B0604020202020204" pitchFamily="34" charset="0"/>
              <a:buChar char="•"/>
            </a:pPr>
            <a:r>
              <a:rPr lang="en-US" dirty="0" smtClean="0">
                <a:latin typeface="Book Antiqua" panose="02040602050305030304" pitchFamily="18" charset="0"/>
              </a:rPr>
              <a:t>Chartered accountant </a:t>
            </a:r>
            <a:r>
              <a:rPr lang="en-US" dirty="0">
                <a:solidFill>
                  <a:srgbClr val="FF0000"/>
                </a:solidFill>
                <a:latin typeface="Book Antiqua" panose="02040602050305030304" pitchFamily="18" charset="0"/>
              </a:rPr>
              <a:t>(clause 13) </a:t>
            </a:r>
          </a:p>
          <a:p>
            <a:pPr marL="285750" lvl="0" indent="-285750">
              <a:buFont typeface="Arial" panose="020B0604020202020204" pitchFamily="34" charset="0"/>
              <a:buChar char="•"/>
            </a:pPr>
            <a:endParaRPr lang="en-US" dirty="0">
              <a:latin typeface="Book Antiqua" panose="02040602050305030304" pitchFamily="18" charset="0"/>
            </a:endParaRPr>
          </a:p>
        </p:txBody>
      </p:sp>
      <p:sp>
        <p:nvSpPr>
          <p:cNvPr id="3" name="Slide Number Placeholder 2"/>
          <p:cNvSpPr>
            <a:spLocks noGrp="1"/>
          </p:cNvSpPr>
          <p:nvPr>
            <p:ph type="sldNum" sz="quarter" idx="12"/>
          </p:nvPr>
        </p:nvSpPr>
        <p:spPr/>
        <p:txBody>
          <a:bodyPr/>
          <a:lstStyle/>
          <a:p>
            <a:fld id="{2F270E2E-0E7F-4F8B-A26C-98CE2F063FA9}" type="slidenum">
              <a:rPr lang="en-US" smtClean="0"/>
              <a:t>9</a:t>
            </a:fld>
            <a:endParaRPr lang="en-US"/>
          </a:p>
        </p:txBody>
      </p:sp>
    </p:spTree>
    <p:extLst>
      <p:ext uri="{BB962C8B-B14F-4D97-AF65-F5344CB8AC3E}">
        <p14:creationId xmlns:p14="http://schemas.microsoft.com/office/powerpoint/2010/main" val="329812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6205</TotalTime>
  <Words>4557</Words>
  <Application>Microsoft Office PowerPoint</Application>
  <PresentationFormat>On-screen Show (4:3)</PresentationFormat>
  <Paragraphs>902</Paragraphs>
  <Slides>65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Book Antiqua</vt:lpstr>
      <vt:lpstr>Calibri</vt:lpstr>
      <vt:lpstr>Tahoma</vt:lpstr>
      <vt:lpstr>Wingdings</vt:lpstr>
      <vt:lpstr>Office Theme</vt:lpstr>
      <vt:lpstr>PowerPoint Presentation</vt:lpstr>
      <vt:lpstr>BACKGROUND </vt:lpstr>
      <vt:lpstr>Objectives</vt:lpstr>
      <vt:lpstr>LEGAL FRAMEWORK CONSULTED </vt:lpstr>
      <vt:lpstr>LEGAL FRAMEWORK CONSULTED </vt:lpstr>
      <vt:lpstr>CONSULTATION HELD ON DRAFT LAW</vt:lpstr>
      <vt:lpstr>CONSULTATION HELD ON DRAFT LAW</vt:lpstr>
      <vt:lpstr>CONSULTATION HELD ON DRAFT LAW</vt:lpstr>
      <vt:lpstr>OVERVIEW</vt:lpstr>
      <vt:lpstr>OVERVIEW</vt:lpstr>
      <vt:lpstr> NEW DEFINITIONS   (Section 2)</vt:lpstr>
      <vt:lpstr> NEW DEFINITIONS   (Section 2)</vt:lpstr>
      <vt:lpstr> NEW DEFINITIONS   (Section 2)</vt:lpstr>
      <vt:lpstr>NAME OF COMPANY &amp; PROHIBITION OF CERTAIN NAMES </vt:lpstr>
      <vt:lpstr>INCORPORATION OF COMPANY</vt:lpstr>
      <vt:lpstr>INCORPORATION OF COMPANY</vt:lpstr>
      <vt:lpstr>COMMENCEMENT OF BUSINESS BY A PUBLIC COMPANY </vt:lpstr>
      <vt:lpstr>ASSOCIATIONS NOT FOR PROFIT  ( Section 42)   </vt:lpstr>
      <vt:lpstr>REQUIREMENT TO APPOINT COMPANY SECRETARY ( Section 194 ) </vt:lpstr>
      <vt:lpstr>MAXIMUM USE OF TECHNOLOGY</vt:lpstr>
      <vt:lpstr>  </vt:lpstr>
      <vt:lpstr> CONVERSION OF STATUS OF COMPANIES </vt:lpstr>
      <vt:lpstr> TRANSFER OF SHARES (Section 76)  </vt:lpstr>
      <vt:lpstr>FURTHER ISSUE OF CAPITAL (Section 83)</vt:lpstr>
      <vt:lpstr>UTILITZATION OF PREMIUM FOR ISSUANCE OF BONUS SHARES </vt:lpstr>
      <vt:lpstr>  </vt:lpstr>
      <vt:lpstr>GENERAL MEETINGS (Section 134 - 149)</vt:lpstr>
      <vt:lpstr> GENERAL MEETINGS </vt:lpstr>
      <vt:lpstr>DIRECTORS</vt:lpstr>
      <vt:lpstr>DIRECTORS (Section 153)</vt:lpstr>
      <vt:lpstr>DIRECTORS (Section 153)</vt:lpstr>
      <vt:lpstr>DIRECTORS</vt:lpstr>
      <vt:lpstr>DIRECTORS</vt:lpstr>
      <vt:lpstr>DIRECTORS</vt:lpstr>
      <vt:lpstr>DIRECTORS</vt:lpstr>
      <vt:lpstr>LOANS TO DIRECTORS ( Section 182)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AMALGAMATION OF COMPANIES (Section 279 to 285)</vt:lpstr>
      <vt:lpstr> WINDING UP (Section 301) </vt:lpstr>
      <vt:lpstr>PowerPoint Presentation</vt:lpstr>
      <vt:lpstr>PowerPoint Presentation</vt:lpstr>
      <vt:lpstr>PowerPoint Presentation</vt:lpstr>
      <vt:lpstr>SHARIAH COMPLIANT COMPANY AND SHARIAH COMPLIANT SECURITIES (Section 451)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Formation of Joint Investigation Team (JIT) [Section. 258 (4)] ( Serious fraud investigation ) </vt:lpstr>
      <vt:lpstr> ADJUDICATION OF OFFENCES </vt:lpstr>
      <vt:lpstr>  JURISDICTION OF THE COURT AND CREATION OF BENCHES [Section 5 &amp; 6]  </vt:lpstr>
      <vt:lpstr>  JURISDICTION OF THE COURT AND CREATION OF BENCHES [Section 5 &amp; 6]  </vt:lpstr>
      <vt:lpstr> NEW OFFENCES </vt:lpstr>
      <vt:lpstr> NEW OFFENCES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Javed Alam Khan</dc:creator>
  <cp:lastModifiedBy>Jawed Hussain</cp:lastModifiedBy>
  <cp:revision>514</cp:revision>
  <cp:lastPrinted>2016-11-03T05:22:36Z</cp:lastPrinted>
  <dcterms:created xsi:type="dcterms:W3CDTF">2015-11-28T09:27:01Z</dcterms:created>
  <dcterms:modified xsi:type="dcterms:W3CDTF">2018-01-25T09:33:38Z</dcterms:modified>
</cp:coreProperties>
</file>